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7"/>
  </p:notesMasterIdLst>
  <p:handoutMasterIdLst>
    <p:handoutMasterId r:id="rId38"/>
  </p:handoutMasterIdLst>
  <p:sldIdLst>
    <p:sldId id="294" r:id="rId2"/>
    <p:sldId id="321" r:id="rId3"/>
    <p:sldId id="298" r:id="rId4"/>
    <p:sldId id="299" r:id="rId5"/>
    <p:sldId id="268" r:id="rId6"/>
    <p:sldId id="270" r:id="rId7"/>
    <p:sldId id="289" r:id="rId8"/>
    <p:sldId id="272" r:id="rId9"/>
    <p:sldId id="287" r:id="rId10"/>
    <p:sldId id="263" r:id="rId11"/>
    <p:sldId id="300" r:id="rId12"/>
    <p:sldId id="302" r:id="rId13"/>
    <p:sldId id="292" r:id="rId14"/>
    <p:sldId id="293" r:id="rId15"/>
    <p:sldId id="288" r:id="rId16"/>
    <p:sldId id="277" r:id="rId17"/>
    <p:sldId id="278" r:id="rId18"/>
    <p:sldId id="276" r:id="rId19"/>
    <p:sldId id="273" r:id="rId20"/>
    <p:sldId id="308" r:id="rId21"/>
    <p:sldId id="309" r:id="rId22"/>
    <p:sldId id="285" r:id="rId23"/>
    <p:sldId id="319" r:id="rId24"/>
    <p:sldId id="306" r:id="rId25"/>
    <p:sldId id="311" r:id="rId26"/>
    <p:sldId id="312" r:id="rId27"/>
    <p:sldId id="313" r:id="rId28"/>
    <p:sldId id="314" r:id="rId29"/>
    <p:sldId id="315" r:id="rId30"/>
    <p:sldId id="316" r:id="rId31"/>
    <p:sldId id="317" r:id="rId32"/>
    <p:sldId id="303" r:id="rId33"/>
    <p:sldId id="318" r:id="rId34"/>
    <p:sldId id="275" r:id="rId35"/>
    <p:sldId id="266" r:id="rId36"/>
  </p:sldIdLst>
  <p:sldSz cx="12192000" cy="6858000"/>
  <p:notesSz cx="9313863"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za Alsina" initials="LA" lastIdx="1" clrIdx="0">
    <p:extLst>
      <p:ext uri="{19B8F6BF-5375-455C-9EA6-DF929625EA0E}">
        <p15:presenceInfo xmlns:p15="http://schemas.microsoft.com/office/powerpoint/2012/main" userId="6f75c14c243799c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browse/>
    <p:sldAll/>
    <p:penClr>
      <a:schemeClr val="tx1"/>
    </p:penClr>
    <p:extLst>
      <p:ext uri="{EC167BDD-8182-4AB7-AECC-EB403E3ABB37}">
        <p14:laserClr xmlns:p14="http://schemas.microsoft.com/office/powerpoint/2010/main">
          <a:srgbClr val="00FF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158" autoAdjust="0"/>
    <p:restoredTop sz="86355" autoAdjust="0"/>
  </p:normalViewPr>
  <p:slideViewPr>
    <p:cSldViewPr snapToGrid="0">
      <p:cViewPr varScale="1">
        <p:scale>
          <a:sx n="35" d="100"/>
          <a:sy n="35" d="100"/>
        </p:scale>
        <p:origin x="1350" y="48"/>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Lst>
  </p:outlineViewPr>
  <p:notesTextViewPr>
    <p:cViewPr>
      <p:scale>
        <a:sx n="125" d="100"/>
        <a:sy n="125" d="100"/>
      </p:scale>
      <p:origin x="0" y="0"/>
    </p:cViewPr>
  </p:notesTextViewPr>
  <p:sorterViewPr>
    <p:cViewPr>
      <p:scale>
        <a:sx n="80" d="100"/>
        <a:sy n="80" d="100"/>
      </p:scale>
      <p:origin x="0" y="-3876"/>
    </p:cViewPr>
  </p:sorterViewPr>
  <p:notesViewPr>
    <p:cSldViewPr snapToGrid="0">
      <p:cViewPr varScale="1">
        <p:scale>
          <a:sx n="72" d="100"/>
          <a:sy n="72" d="100"/>
        </p:scale>
        <p:origin x="1860"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_rels/viewProps.xml.rels><?xml version="1.0" encoding="UTF-8" standalone="yes"?>
<Relationships xmlns="http://schemas.openxmlformats.org/package/2006/relationships"><Relationship Id="rId8" Type="http://schemas.openxmlformats.org/officeDocument/2006/relationships/slide" Target="slides/slide29.xml"/><Relationship Id="rId3" Type="http://schemas.openxmlformats.org/officeDocument/2006/relationships/slide" Target="slides/slide24.xml"/><Relationship Id="rId7" Type="http://schemas.openxmlformats.org/officeDocument/2006/relationships/slide" Target="slides/slide28.xml"/><Relationship Id="rId2" Type="http://schemas.openxmlformats.org/officeDocument/2006/relationships/slide" Target="slides/slide12.xml"/><Relationship Id="rId1" Type="http://schemas.openxmlformats.org/officeDocument/2006/relationships/slide" Target="slides/slide6.xml"/><Relationship Id="rId6" Type="http://schemas.openxmlformats.org/officeDocument/2006/relationships/slide" Target="slides/slide27.xml"/><Relationship Id="rId5" Type="http://schemas.openxmlformats.org/officeDocument/2006/relationships/slide" Target="slides/slide26.xml"/><Relationship Id="rId10" Type="http://schemas.openxmlformats.org/officeDocument/2006/relationships/slide" Target="slides/slide31.xml"/><Relationship Id="rId4" Type="http://schemas.openxmlformats.org/officeDocument/2006/relationships/slide" Target="slides/slide25.xml"/><Relationship Id="rId9" Type="http://schemas.openxmlformats.org/officeDocument/2006/relationships/slide" Target="slides/slide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036007" cy="344487"/>
          </a:xfrm>
          <a:prstGeom prst="rect">
            <a:avLst/>
          </a:prstGeom>
        </p:spPr>
        <p:txBody>
          <a:bodyPr vert="horz" lIns="93158" tIns="46580" rIns="93158" bIns="46580" rtlCol="0"/>
          <a:lstStyle>
            <a:lvl1pPr algn="l">
              <a:defRPr sz="1200"/>
            </a:lvl1pPr>
          </a:lstStyle>
          <a:p>
            <a:endParaRPr lang="en-US"/>
          </a:p>
        </p:txBody>
      </p:sp>
      <p:sp>
        <p:nvSpPr>
          <p:cNvPr id="3" name="Date Placeholder 2"/>
          <p:cNvSpPr>
            <a:spLocks noGrp="1"/>
          </p:cNvSpPr>
          <p:nvPr>
            <p:ph type="dt" sz="quarter" idx="1"/>
          </p:nvPr>
        </p:nvSpPr>
        <p:spPr>
          <a:xfrm>
            <a:off x="5276240" y="2"/>
            <a:ext cx="4036007" cy="344487"/>
          </a:xfrm>
          <a:prstGeom prst="rect">
            <a:avLst/>
          </a:prstGeom>
        </p:spPr>
        <p:txBody>
          <a:bodyPr vert="horz" lIns="93158" tIns="46580" rIns="93158" bIns="46580" rtlCol="0"/>
          <a:lstStyle>
            <a:lvl1pPr algn="r">
              <a:defRPr sz="1200"/>
            </a:lvl1pPr>
          </a:lstStyle>
          <a:p>
            <a:fld id="{144DAE0B-C6EC-4F35-B7CC-794435BECFF1}" type="datetimeFigureOut">
              <a:rPr lang="en-US" smtClean="0"/>
              <a:t>5/7/2016</a:t>
            </a:fld>
            <a:endParaRPr lang="en-US"/>
          </a:p>
        </p:txBody>
      </p:sp>
      <p:sp>
        <p:nvSpPr>
          <p:cNvPr id="4" name="Footer Placeholder 3"/>
          <p:cNvSpPr>
            <a:spLocks noGrp="1"/>
          </p:cNvSpPr>
          <p:nvPr>
            <p:ph type="ftr" sz="quarter" idx="2"/>
          </p:nvPr>
        </p:nvSpPr>
        <p:spPr>
          <a:xfrm>
            <a:off x="0" y="6513514"/>
            <a:ext cx="4036007" cy="344486"/>
          </a:xfrm>
          <a:prstGeom prst="rect">
            <a:avLst/>
          </a:prstGeom>
        </p:spPr>
        <p:txBody>
          <a:bodyPr vert="horz" lIns="93158" tIns="46580" rIns="93158" bIns="46580" rtlCol="0" anchor="b"/>
          <a:lstStyle>
            <a:lvl1pPr algn="l">
              <a:defRPr sz="1200"/>
            </a:lvl1pPr>
          </a:lstStyle>
          <a:p>
            <a:endParaRPr lang="en-US"/>
          </a:p>
        </p:txBody>
      </p:sp>
      <p:sp>
        <p:nvSpPr>
          <p:cNvPr id="5" name="Slide Number Placeholder 4"/>
          <p:cNvSpPr>
            <a:spLocks noGrp="1"/>
          </p:cNvSpPr>
          <p:nvPr>
            <p:ph type="sldNum" sz="quarter" idx="3"/>
          </p:nvPr>
        </p:nvSpPr>
        <p:spPr>
          <a:xfrm>
            <a:off x="5276240" y="6513514"/>
            <a:ext cx="4036007" cy="344486"/>
          </a:xfrm>
          <a:prstGeom prst="rect">
            <a:avLst/>
          </a:prstGeom>
        </p:spPr>
        <p:txBody>
          <a:bodyPr vert="horz" lIns="93158" tIns="46580" rIns="93158" bIns="46580" rtlCol="0" anchor="b"/>
          <a:lstStyle>
            <a:lvl1pPr algn="r">
              <a:defRPr sz="1200"/>
            </a:lvl1pPr>
          </a:lstStyle>
          <a:p>
            <a:fld id="{7378AC18-EB7B-432A-846D-567486689717}" type="slidenum">
              <a:rPr lang="en-US" smtClean="0"/>
              <a:t>‹#›</a:t>
            </a:fld>
            <a:endParaRPr lang="en-US"/>
          </a:p>
        </p:txBody>
      </p:sp>
    </p:spTree>
    <p:extLst>
      <p:ext uri="{BB962C8B-B14F-4D97-AF65-F5344CB8AC3E}">
        <p14:creationId xmlns:p14="http://schemas.microsoft.com/office/powerpoint/2010/main" val="41017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4036007" cy="344090"/>
          </a:xfrm>
          <a:prstGeom prst="rect">
            <a:avLst/>
          </a:prstGeom>
        </p:spPr>
        <p:txBody>
          <a:bodyPr vert="horz" lIns="93158" tIns="46580" rIns="93158" bIns="46580" rtlCol="0"/>
          <a:lstStyle>
            <a:lvl1pPr algn="l">
              <a:defRPr sz="1200"/>
            </a:lvl1pPr>
          </a:lstStyle>
          <a:p>
            <a:endParaRPr lang="en-US" dirty="0"/>
          </a:p>
        </p:txBody>
      </p:sp>
      <p:sp>
        <p:nvSpPr>
          <p:cNvPr id="3" name="Date Placeholder 2"/>
          <p:cNvSpPr>
            <a:spLocks noGrp="1"/>
          </p:cNvSpPr>
          <p:nvPr>
            <p:ph type="dt" idx="1"/>
          </p:nvPr>
        </p:nvSpPr>
        <p:spPr>
          <a:xfrm>
            <a:off x="5275701" y="3"/>
            <a:ext cx="4036007" cy="344090"/>
          </a:xfrm>
          <a:prstGeom prst="rect">
            <a:avLst/>
          </a:prstGeom>
        </p:spPr>
        <p:txBody>
          <a:bodyPr vert="horz" lIns="93158" tIns="46580" rIns="93158" bIns="46580" rtlCol="0"/>
          <a:lstStyle>
            <a:lvl1pPr algn="r">
              <a:defRPr sz="1200"/>
            </a:lvl1pPr>
          </a:lstStyle>
          <a:p>
            <a:fld id="{8D653DB3-254F-4FD9-8B4E-D77C8EDE2B6F}" type="datetimeFigureOut">
              <a:rPr lang="en-US" smtClean="0"/>
              <a:t>5/7/2016</a:t>
            </a:fld>
            <a:endParaRPr lang="en-US" dirty="0"/>
          </a:p>
        </p:txBody>
      </p:sp>
      <p:sp>
        <p:nvSpPr>
          <p:cNvPr id="5" name="Notes Placeholder 4"/>
          <p:cNvSpPr>
            <a:spLocks noGrp="1"/>
          </p:cNvSpPr>
          <p:nvPr>
            <p:ph type="body" sz="quarter" idx="3"/>
          </p:nvPr>
        </p:nvSpPr>
        <p:spPr>
          <a:xfrm>
            <a:off x="931387" y="3300412"/>
            <a:ext cx="7451090" cy="2700338"/>
          </a:xfrm>
          <a:prstGeom prst="rect">
            <a:avLst/>
          </a:prstGeom>
        </p:spPr>
        <p:txBody>
          <a:bodyPr vert="horz" lIns="93158" tIns="46580" rIns="93158" bIns="465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1"/>
            <a:ext cx="4036007" cy="344089"/>
          </a:xfrm>
          <a:prstGeom prst="rect">
            <a:avLst/>
          </a:prstGeom>
        </p:spPr>
        <p:txBody>
          <a:bodyPr vert="horz" lIns="93158" tIns="46580" rIns="93158" bIns="4658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75701" y="6513911"/>
            <a:ext cx="4036007" cy="344089"/>
          </a:xfrm>
          <a:prstGeom prst="rect">
            <a:avLst/>
          </a:prstGeom>
        </p:spPr>
        <p:txBody>
          <a:bodyPr vert="horz" lIns="93158" tIns="46580" rIns="93158" bIns="46580" rtlCol="0" anchor="b"/>
          <a:lstStyle>
            <a:lvl1pPr algn="r">
              <a:defRPr sz="1200"/>
            </a:lvl1pPr>
          </a:lstStyle>
          <a:p>
            <a:fld id="{04EBE91E-D86D-4F36-8CA8-AEC1233AFCDF}" type="slidenum">
              <a:rPr lang="en-US" smtClean="0"/>
              <a:t>‹#›</a:t>
            </a:fld>
            <a:endParaRPr lang="en-US" dirty="0"/>
          </a:p>
        </p:txBody>
      </p:sp>
    </p:spTree>
    <p:extLst>
      <p:ext uri="{BB962C8B-B14F-4D97-AF65-F5344CB8AC3E}">
        <p14:creationId xmlns:p14="http://schemas.microsoft.com/office/powerpoint/2010/main" val="1841430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ehow.com/about_5192250_spade-symbolize_.htm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8738" y="857250"/>
            <a:ext cx="4116387" cy="2314575"/>
          </a:xfrm>
          <a:prstGeom prst="rect">
            <a:avLst/>
          </a:prstGeom>
        </p:spPr>
      </p:sp>
      <p:sp>
        <p:nvSpPr>
          <p:cNvPr id="3" name="Notes Placeholder 2"/>
          <p:cNvSpPr>
            <a:spLocks noGrp="1"/>
          </p:cNvSpPr>
          <p:nvPr>
            <p:ph type="body" idx="1"/>
          </p:nvPr>
        </p:nvSpPr>
        <p:spPr/>
        <p:txBody>
          <a:bodyPr/>
          <a:lstStyle/>
          <a:p>
            <a:r>
              <a:rPr lang="en-US" dirty="0"/>
              <a:t>We</a:t>
            </a:r>
            <a:r>
              <a:rPr lang="en-US" baseline="0" dirty="0"/>
              <a:t> are very excited about this campaign</a:t>
            </a:r>
            <a:endParaRPr lang="en-US" dirty="0"/>
          </a:p>
        </p:txBody>
      </p:sp>
      <p:sp>
        <p:nvSpPr>
          <p:cNvPr id="4" name="Slide Number Placeholder 3"/>
          <p:cNvSpPr>
            <a:spLocks noGrp="1"/>
          </p:cNvSpPr>
          <p:nvPr>
            <p:ph type="sldNum" sz="quarter" idx="10"/>
          </p:nvPr>
        </p:nvSpPr>
        <p:spPr/>
        <p:txBody>
          <a:bodyPr/>
          <a:lstStyle/>
          <a:p>
            <a:fld id="{04EBE91E-D86D-4F36-8CA8-AEC1233AFCDF}" type="slidenum">
              <a:rPr lang="en-US" smtClean="0"/>
              <a:t>1</a:t>
            </a:fld>
            <a:endParaRPr lang="en-US" dirty="0"/>
          </a:p>
        </p:txBody>
      </p:sp>
    </p:spTree>
    <p:extLst>
      <p:ext uri="{BB962C8B-B14F-4D97-AF65-F5344CB8AC3E}">
        <p14:creationId xmlns:p14="http://schemas.microsoft.com/office/powerpoint/2010/main" val="1387106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8738" y="857250"/>
            <a:ext cx="4116387" cy="2314575"/>
          </a:xfrm>
          <a:prstGeom prst="rect">
            <a:avLst/>
          </a:prstGeom>
        </p:spPr>
      </p:sp>
      <p:sp>
        <p:nvSpPr>
          <p:cNvPr id="3" name="Notes Placeholder 2"/>
          <p:cNvSpPr>
            <a:spLocks noGrp="1"/>
          </p:cNvSpPr>
          <p:nvPr>
            <p:ph type="body" idx="1"/>
          </p:nvPr>
        </p:nvSpPr>
        <p:spPr/>
        <p:txBody>
          <a:bodyPr/>
          <a:lstStyle/>
          <a:p>
            <a:r>
              <a:rPr lang="en-US" dirty="0"/>
              <a:t>A brand image is based on and backed up by  the mission.</a:t>
            </a:r>
          </a:p>
          <a:p>
            <a:r>
              <a:rPr lang="en-US" dirty="0"/>
              <a:t>Let’s</a:t>
            </a:r>
            <a:r>
              <a:rPr lang="en-US" baseline="0" dirty="0"/>
              <a:t> take a look at our mission:</a:t>
            </a:r>
            <a:endParaRPr lang="en-US" dirty="0"/>
          </a:p>
          <a:p>
            <a:r>
              <a:rPr lang="en-US" baseline="0" dirty="0"/>
              <a:t>A.A.C.E. does more than influence positive change. It is not about changing or fixing something.  </a:t>
            </a:r>
            <a:r>
              <a:rPr lang="en-US" dirty="0"/>
              <a:t>A.A.C.E. is more about </a:t>
            </a:r>
            <a:r>
              <a:rPr lang="en-US" b="1" dirty="0"/>
              <a:t>safeguarding something good</a:t>
            </a:r>
            <a:r>
              <a:rPr lang="en-US" dirty="0"/>
              <a:t>, the potential in children, honoring and upholding their value and their rights, providing </a:t>
            </a:r>
            <a:r>
              <a:rPr lang="en-US" b="1" dirty="0"/>
              <a:t>resources</a:t>
            </a:r>
            <a:r>
              <a:rPr lang="en-US" dirty="0"/>
              <a:t> and </a:t>
            </a:r>
            <a:r>
              <a:rPr lang="en-US" b="1" dirty="0"/>
              <a:t>opportunity</a:t>
            </a:r>
            <a:r>
              <a:rPr lang="en-US" dirty="0"/>
              <a:t> and increasing unmeasurably the odds of a quality </a:t>
            </a:r>
            <a:r>
              <a:rPr lang="en-US" b="1" dirty="0"/>
              <a:t>future. </a:t>
            </a:r>
          </a:p>
          <a:p>
            <a:endParaRPr lang="en-US" b="1" dirty="0"/>
          </a:p>
          <a:p>
            <a:pPr defTabSz="931588"/>
            <a:r>
              <a:rPr lang="en-US" b="1" dirty="0"/>
              <a:t>The mentoring, academic support, training, etc. are all the components of your strategy. How you accomplish your mission. Tool at your disposal.</a:t>
            </a:r>
          </a:p>
          <a:p>
            <a:endParaRPr lang="en-US" b="1" dirty="0"/>
          </a:p>
          <a:p>
            <a:endParaRPr lang="en-US" b="1" dirty="0"/>
          </a:p>
          <a:p>
            <a:r>
              <a:rPr lang="en-US" dirty="0"/>
              <a:t>This part is really the summarized</a:t>
            </a:r>
            <a:r>
              <a:rPr lang="en-US" baseline="0" dirty="0"/>
              <a:t> mission. </a:t>
            </a:r>
            <a:r>
              <a:rPr lang="en-US" dirty="0"/>
              <a:t>The mission validates our existence and the support we seek.</a:t>
            </a:r>
            <a:r>
              <a:rPr lang="en-US" baseline="0" dirty="0"/>
              <a:t> </a:t>
            </a:r>
            <a:r>
              <a:rPr lang="en-US" b="1" dirty="0"/>
              <a:t>The goal is to help kids make it. </a:t>
            </a:r>
          </a:p>
          <a:p>
            <a:endParaRPr lang="en-US" dirty="0"/>
          </a:p>
        </p:txBody>
      </p:sp>
      <p:sp>
        <p:nvSpPr>
          <p:cNvPr id="4" name="Slide Number Placeholder 3"/>
          <p:cNvSpPr>
            <a:spLocks noGrp="1"/>
          </p:cNvSpPr>
          <p:nvPr>
            <p:ph type="sldNum" sz="quarter" idx="10"/>
          </p:nvPr>
        </p:nvSpPr>
        <p:spPr/>
        <p:txBody>
          <a:bodyPr/>
          <a:lstStyle/>
          <a:p>
            <a:fld id="{04EBE91E-D86D-4F36-8CA8-AEC1233AFCDF}" type="slidenum">
              <a:rPr lang="en-US" smtClean="0"/>
              <a:t>10</a:t>
            </a:fld>
            <a:endParaRPr lang="en-US" dirty="0"/>
          </a:p>
        </p:txBody>
      </p:sp>
    </p:spTree>
    <p:extLst>
      <p:ext uri="{BB962C8B-B14F-4D97-AF65-F5344CB8AC3E}">
        <p14:creationId xmlns:p14="http://schemas.microsoft.com/office/powerpoint/2010/main" val="2356978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8738" y="857250"/>
            <a:ext cx="4116387" cy="2314575"/>
          </a:xfrm>
          <a:prstGeom prst="rect">
            <a:avLst/>
          </a:prstGeom>
        </p:spPr>
      </p:sp>
      <p:sp>
        <p:nvSpPr>
          <p:cNvPr id="3" name="Notes Placeholder 2"/>
          <p:cNvSpPr>
            <a:spLocks noGrp="1"/>
          </p:cNvSpPr>
          <p:nvPr>
            <p:ph type="body" idx="1"/>
          </p:nvPr>
        </p:nvSpPr>
        <p:spPr/>
        <p:txBody>
          <a:bodyPr/>
          <a:lstStyle/>
          <a:p>
            <a:r>
              <a:rPr lang="en-US" dirty="0"/>
              <a:t>So A.A.C.E. is the resource for student athletes progressing to college…. and beyond.</a:t>
            </a:r>
          </a:p>
          <a:p>
            <a:r>
              <a:rPr lang="en-US" dirty="0"/>
              <a:t>In their trajectory to college, these kids have learned resilience, dedication, persistence, what it takes to be successful and they have learned to strive to be successful.</a:t>
            </a:r>
          </a:p>
          <a:p>
            <a:endParaRPr lang="en-US" dirty="0"/>
          </a:p>
        </p:txBody>
      </p:sp>
      <p:sp>
        <p:nvSpPr>
          <p:cNvPr id="4" name="Slide Number Placeholder 3"/>
          <p:cNvSpPr>
            <a:spLocks noGrp="1"/>
          </p:cNvSpPr>
          <p:nvPr>
            <p:ph type="sldNum" sz="quarter" idx="10"/>
          </p:nvPr>
        </p:nvSpPr>
        <p:spPr/>
        <p:txBody>
          <a:bodyPr/>
          <a:lstStyle/>
          <a:p>
            <a:fld id="{04EBE91E-D86D-4F36-8CA8-AEC1233AFCDF}" type="slidenum">
              <a:rPr lang="en-US" smtClean="0"/>
              <a:t>11</a:t>
            </a:fld>
            <a:endParaRPr lang="en-US" dirty="0"/>
          </a:p>
        </p:txBody>
      </p:sp>
    </p:spTree>
    <p:extLst>
      <p:ext uri="{BB962C8B-B14F-4D97-AF65-F5344CB8AC3E}">
        <p14:creationId xmlns:p14="http://schemas.microsoft.com/office/powerpoint/2010/main" val="2318788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8738" y="857250"/>
            <a:ext cx="4116387" cy="2314575"/>
          </a:xfrm>
          <a:prstGeom prst="rect">
            <a:avLst/>
          </a:prstGeom>
        </p:spPr>
      </p:sp>
      <p:sp>
        <p:nvSpPr>
          <p:cNvPr id="3" name="Notes Placeholder 2"/>
          <p:cNvSpPr>
            <a:spLocks noGrp="1"/>
          </p:cNvSpPr>
          <p:nvPr>
            <p:ph type="body" idx="1"/>
          </p:nvPr>
        </p:nvSpPr>
        <p:spPr/>
        <p:txBody>
          <a:bodyPr/>
          <a:lstStyle/>
          <a:p>
            <a:endParaRPr lang="en-US" dirty="0"/>
          </a:p>
          <a:p>
            <a:r>
              <a:rPr lang="en-US" dirty="0"/>
              <a:t>So we have reworded  mission</a:t>
            </a:r>
            <a:r>
              <a:rPr lang="en-US" baseline="0" dirty="0"/>
              <a:t> to direct it more effectively to our target audience.</a:t>
            </a:r>
            <a:endParaRPr lang="en-US" dirty="0"/>
          </a:p>
          <a:p>
            <a:r>
              <a:rPr lang="en-US" dirty="0"/>
              <a:t>To instill a culture of personal, academic and athletic achievement for lifelong success in today’s youth. </a:t>
            </a:r>
          </a:p>
          <a:p>
            <a:r>
              <a:rPr lang="en-US" dirty="0"/>
              <a:t>Short and sweet….to the point. The way our target audience listens. It presents an undeniably worthy cause. Long term effect is important, more appealing, a sound investment.</a:t>
            </a:r>
          </a:p>
        </p:txBody>
      </p:sp>
      <p:sp>
        <p:nvSpPr>
          <p:cNvPr id="4" name="Slide Number Placeholder 3"/>
          <p:cNvSpPr>
            <a:spLocks noGrp="1"/>
          </p:cNvSpPr>
          <p:nvPr>
            <p:ph type="sldNum" sz="quarter" idx="10"/>
          </p:nvPr>
        </p:nvSpPr>
        <p:spPr/>
        <p:txBody>
          <a:bodyPr/>
          <a:lstStyle/>
          <a:p>
            <a:fld id="{04EBE91E-D86D-4F36-8CA8-AEC1233AFCDF}" type="slidenum">
              <a:rPr lang="en-US" smtClean="0"/>
              <a:t>12</a:t>
            </a:fld>
            <a:endParaRPr lang="en-US" dirty="0"/>
          </a:p>
        </p:txBody>
      </p:sp>
    </p:spTree>
    <p:extLst>
      <p:ext uri="{BB962C8B-B14F-4D97-AF65-F5344CB8AC3E}">
        <p14:creationId xmlns:p14="http://schemas.microsoft.com/office/powerpoint/2010/main" val="2742826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8738" y="857250"/>
            <a:ext cx="4116387" cy="2314575"/>
          </a:xfrm>
          <a:prstGeom prst="rect">
            <a:avLst/>
          </a:prstGeom>
        </p:spPr>
      </p:sp>
      <p:sp>
        <p:nvSpPr>
          <p:cNvPr id="3" name="Notes Placeholder 2"/>
          <p:cNvSpPr>
            <a:spLocks noGrp="1"/>
          </p:cNvSpPr>
          <p:nvPr>
            <p:ph type="body" idx="1"/>
          </p:nvPr>
        </p:nvSpPr>
        <p:spPr/>
        <p:txBody>
          <a:bodyPr/>
          <a:lstStyle/>
          <a:p>
            <a:pPr defTabSz="931588">
              <a:defRPr/>
            </a:pPr>
            <a:r>
              <a:rPr lang="en-US" baseline="0" dirty="0"/>
              <a:t>We have a name: A.A.C.E. We like what the letters stand for, but I must admit I have a hard time remembering all four disciplines if called on it, mostly because it is a list. The human brain doesn't like to memorize lists. Phrases and  sentences are more easily remembered. But it is already simply called AACE, ACE and that we can work with.</a:t>
            </a:r>
            <a:endParaRPr lang="en-US" dirty="0"/>
          </a:p>
        </p:txBody>
      </p:sp>
      <p:sp>
        <p:nvSpPr>
          <p:cNvPr id="4" name="Slide Number Placeholder 3"/>
          <p:cNvSpPr>
            <a:spLocks noGrp="1"/>
          </p:cNvSpPr>
          <p:nvPr>
            <p:ph type="sldNum" sz="quarter" idx="10"/>
          </p:nvPr>
        </p:nvSpPr>
        <p:spPr/>
        <p:txBody>
          <a:bodyPr/>
          <a:lstStyle/>
          <a:p>
            <a:fld id="{04EBE91E-D86D-4F36-8CA8-AEC1233AFCDF}" type="slidenum">
              <a:rPr lang="en-US" smtClean="0"/>
              <a:t>13</a:t>
            </a:fld>
            <a:endParaRPr lang="en-US" dirty="0"/>
          </a:p>
        </p:txBody>
      </p:sp>
    </p:spTree>
    <p:extLst>
      <p:ext uri="{BB962C8B-B14F-4D97-AF65-F5344CB8AC3E}">
        <p14:creationId xmlns:p14="http://schemas.microsoft.com/office/powerpoint/2010/main" val="3192238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8738" y="857250"/>
            <a:ext cx="4116387" cy="2314575"/>
          </a:xfrm>
          <a:prstGeom prst="rect">
            <a:avLst/>
          </a:prstGeom>
        </p:spPr>
      </p:sp>
      <p:sp>
        <p:nvSpPr>
          <p:cNvPr id="3" name="Notes Placeholder 2"/>
          <p:cNvSpPr>
            <a:spLocks noGrp="1"/>
          </p:cNvSpPr>
          <p:nvPr>
            <p:ph type="body" idx="1"/>
          </p:nvPr>
        </p:nvSpPr>
        <p:spPr/>
        <p:txBody>
          <a:bodyPr/>
          <a:lstStyle/>
          <a:p>
            <a:pPr algn="l" defTabSz="931588">
              <a:defRPr/>
            </a:pPr>
            <a:r>
              <a:rPr lang="en-US" dirty="0"/>
              <a:t>So, we make it an acronym: AACE, no periods, no pause in pronunciation, and it sounds like an ACE. Ace is good, wins at poker, flies jet fighter planes, the first, the best, the winner. And all that is aligned with our 4 disciplines.</a:t>
            </a:r>
          </a:p>
        </p:txBody>
      </p:sp>
      <p:sp>
        <p:nvSpPr>
          <p:cNvPr id="4" name="Slide Number Placeholder 3"/>
          <p:cNvSpPr>
            <a:spLocks noGrp="1"/>
          </p:cNvSpPr>
          <p:nvPr>
            <p:ph type="sldNum" sz="quarter" idx="10"/>
          </p:nvPr>
        </p:nvSpPr>
        <p:spPr/>
        <p:txBody>
          <a:bodyPr/>
          <a:lstStyle/>
          <a:p>
            <a:fld id="{04EBE91E-D86D-4F36-8CA8-AEC1233AFCDF}" type="slidenum">
              <a:rPr lang="en-US" smtClean="0"/>
              <a:t>14</a:t>
            </a:fld>
            <a:endParaRPr lang="en-US" dirty="0"/>
          </a:p>
        </p:txBody>
      </p:sp>
    </p:spTree>
    <p:extLst>
      <p:ext uri="{BB962C8B-B14F-4D97-AF65-F5344CB8AC3E}">
        <p14:creationId xmlns:p14="http://schemas.microsoft.com/office/powerpoint/2010/main" val="2497959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8738" y="857250"/>
            <a:ext cx="4116387" cy="2314575"/>
          </a:xfrm>
          <a:prstGeom prst="rect">
            <a:avLst/>
          </a:prstGeom>
        </p:spPr>
      </p:sp>
      <p:sp>
        <p:nvSpPr>
          <p:cNvPr id="3" name="Notes Placeholder 2"/>
          <p:cNvSpPr>
            <a:spLocks noGrp="1"/>
          </p:cNvSpPr>
          <p:nvPr>
            <p:ph type="body" idx="1"/>
          </p:nvPr>
        </p:nvSpPr>
        <p:spPr/>
        <p:txBody>
          <a:bodyPr/>
          <a:lstStyle/>
          <a:p>
            <a:pPr algn="ctr" defTabSz="931588">
              <a:defRPr/>
            </a:pPr>
            <a:endParaRPr lang="en-US" dirty="0"/>
          </a:p>
          <a:p>
            <a:pPr defTabSz="931588">
              <a:defRPr/>
            </a:pPr>
            <a:r>
              <a:rPr lang="en-US" dirty="0"/>
              <a:t>The current logo</a:t>
            </a:r>
            <a:r>
              <a:rPr lang="en-US" baseline="0" dirty="0"/>
              <a:t> </a:t>
            </a:r>
            <a:r>
              <a:rPr lang="en-US" dirty="0"/>
              <a:t>is a visual representation with some icons that evoke elements in the mission, </a:t>
            </a:r>
            <a:r>
              <a:rPr lang="en-US" baseline="0" dirty="0"/>
              <a:t>it is associative to academics… not memorable… not visually impactful and it does not look “cool”.</a:t>
            </a:r>
          </a:p>
          <a:p>
            <a:pPr defTabSz="931588">
              <a:defRPr/>
            </a:pPr>
            <a:r>
              <a:rPr lang="en-US" baseline="0" dirty="0"/>
              <a:t>So, this is not performing towards the objective, not contributing to make us stand out. Not doing the job a logo is meant to do. There is too much info, too much clutter that does not create a coherent design. We do not want to spend any money on something that is not an effective impactful, original representation of AACE that will do the job of being memorable and strengthening the image based on our mission in the mind of our audience.</a:t>
            </a:r>
            <a:endParaRPr lang="en-US" dirty="0"/>
          </a:p>
          <a:p>
            <a:pPr defTabSz="931588"/>
            <a:r>
              <a:rPr lang="en-US" baseline="0" dirty="0"/>
              <a:t>As part of our graphic strategy, everything graphic, designed, printed, stitched on, needs to be there for a reason, needs to be significant, justified and needs to sell. Sell our brand and our merit. Needs to be aligned with the objective. There is too much message clutter distracting our audience, so we need to make a point quickly and be memorable,  not look like anything else. It needs to look cool.</a:t>
            </a:r>
            <a:endParaRPr lang="en-US" dirty="0"/>
          </a:p>
          <a:p>
            <a:pPr algn="l"/>
            <a:endParaRPr lang="en-US" dirty="0"/>
          </a:p>
        </p:txBody>
      </p:sp>
      <p:sp>
        <p:nvSpPr>
          <p:cNvPr id="4" name="Slide Number Placeholder 3"/>
          <p:cNvSpPr>
            <a:spLocks noGrp="1"/>
          </p:cNvSpPr>
          <p:nvPr>
            <p:ph type="sldNum" sz="quarter" idx="10"/>
          </p:nvPr>
        </p:nvSpPr>
        <p:spPr/>
        <p:txBody>
          <a:bodyPr/>
          <a:lstStyle/>
          <a:p>
            <a:fld id="{04EBE91E-D86D-4F36-8CA8-AEC1233AFCDF}" type="slidenum">
              <a:rPr lang="en-US" smtClean="0"/>
              <a:t>15</a:t>
            </a:fld>
            <a:endParaRPr lang="en-US" dirty="0"/>
          </a:p>
        </p:txBody>
      </p:sp>
    </p:spTree>
    <p:extLst>
      <p:ext uri="{BB962C8B-B14F-4D97-AF65-F5344CB8AC3E}">
        <p14:creationId xmlns:p14="http://schemas.microsoft.com/office/powerpoint/2010/main" val="2312688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8738" y="857250"/>
            <a:ext cx="4116387" cy="2314575"/>
          </a:xfrm>
          <a:prstGeom prst="rect">
            <a:avLst/>
          </a:prstGeom>
        </p:spPr>
      </p:sp>
      <p:sp>
        <p:nvSpPr>
          <p:cNvPr id="3" name="Notes Placeholder 2"/>
          <p:cNvSpPr>
            <a:spLocks noGrp="1"/>
          </p:cNvSpPr>
          <p:nvPr>
            <p:ph type="body" idx="1"/>
          </p:nvPr>
        </p:nvSpPr>
        <p:spPr/>
        <p:txBody>
          <a:bodyPr/>
          <a:lstStyle/>
          <a:p>
            <a:r>
              <a:rPr lang="en-US" dirty="0"/>
              <a:t>Design poses a challenge because we are dealing with non-tangibles, Academics, </a:t>
            </a:r>
          </a:p>
        </p:txBody>
      </p:sp>
      <p:sp>
        <p:nvSpPr>
          <p:cNvPr id="4" name="Slide Number Placeholder 3"/>
          <p:cNvSpPr>
            <a:spLocks noGrp="1"/>
          </p:cNvSpPr>
          <p:nvPr>
            <p:ph type="sldNum" sz="quarter" idx="10"/>
          </p:nvPr>
        </p:nvSpPr>
        <p:spPr/>
        <p:txBody>
          <a:bodyPr/>
          <a:lstStyle/>
          <a:p>
            <a:fld id="{04EBE91E-D86D-4F36-8CA8-AEC1233AFCD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6156119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8738" y="857250"/>
            <a:ext cx="4116387" cy="2314575"/>
          </a:xfrm>
          <a:prstGeom prst="rect">
            <a:avLst/>
          </a:prstGeom>
        </p:spPr>
      </p:sp>
      <p:sp>
        <p:nvSpPr>
          <p:cNvPr id="3" name="Notes Placeholder 2"/>
          <p:cNvSpPr>
            <a:spLocks noGrp="1"/>
          </p:cNvSpPr>
          <p:nvPr>
            <p:ph type="body" idx="1"/>
          </p:nvPr>
        </p:nvSpPr>
        <p:spPr/>
        <p:txBody>
          <a:bodyPr/>
          <a:lstStyle/>
          <a:p>
            <a:pPr defTabSz="931588">
              <a:defRPr/>
            </a:pPr>
            <a:r>
              <a:rPr lang="en-US" dirty="0">
                <a:solidFill>
                  <a:prstClr val="black"/>
                </a:solidFill>
              </a:rPr>
              <a:t>Athletic Achievement, (not just sport of a specific kind we have basketball, football, track). We have 5 stars, which is a big part pf A.A.C.E. Character, we know what is, but try to explain it or visualize it…it’s a perseverance, a not giving up, a warrior-like moral fortitude and endurance.  Excellence is easier to represent….</a:t>
            </a:r>
          </a:p>
        </p:txBody>
      </p:sp>
      <p:sp>
        <p:nvSpPr>
          <p:cNvPr id="4" name="Slide Number Placeholder 3"/>
          <p:cNvSpPr>
            <a:spLocks noGrp="1"/>
          </p:cNvSpPr>
          <p:nvPr>
            <p:ph type="sldNum" sz="quarter" idx="10"/>
          </p:nvPr>
        </p:nvSpPr>
        <p:spPr/>
        <p:txBody>
          <a:bodyPr/>
          <a:lstStyle/>
          <a:p>
            <a:fld id="{04EBE91E-D86D-4F36-8CA8-AEC1233AFCD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1665014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8738" y="857250"/>
            <a:ext cx="4116387" cy="2314575"/>
          </a:xfrm>
          <a:prstGeom prst="rect">
            <a:avLst/>
          </a:prstGeom>
        </p:spPr>
      </p:sp>
      <p:sp>
        <p:nvSpPr>
          <p:cNvPr id="3" name="Notes Placeholder 2"/>
          <p:cNvSpPr>
            <a:spLocks noGrp="1"/>
          </p:cNvSpPr>
          <p:nvPr>
            <p:ph type="body" idx="1"/>
          </p:nvPr>
        </p:nvSpPr>
        <p:spPr/>
        <p:txBody>
          <a:bodyPr/>
          <a:lstStyle/>
          <a:p>
            <a:pPr defTabSz="931588">
              <a:defRPr/>
            </a:pPr>
            <a:r>
              <a:rPr lang="en-US" dirty="0">
                <a:solidFill>
                  <a:prstClr val="black"/>
                </a:solidFill>
              </a:rPr>
              <a:t>Excellence, and character. </a:t>
            </a:r>
          </a:p>
          <a:p>
            <a:pPr defTabSz="931588">
              <a:defRPr/>
            </a:pPr>
            <a:r>
              <a:rPr lang="en-US" dirty="0">
                <a:solidFill>
                  <a:prstClr val="black"/>
                </a:solidFill>
              </a:rPr>
              <a:t>Excellence is easy: cream of the crop, top of the line A+, #1, </a:t>
            </a:r>
            <a:r>
              <a:rPr lang="en-US" dirty="0" err="1">
                <a:solidFill>
                  <a:prstClr val="black"/>
                </a:solidFill>
              </a:rPr>
              <a:t>numero</a:t>
            </a:r>
            <a:r>
              <a:rPr lang="en-US" dirty="0">
                <a:solidFill>
                  <a:prstClr val="black"/>
                </a:solidFill>
              </a:rPr>
              <a:t> </a:t>
            </a:r>
            <a:r>
              <a:rPr lang="en-US" dirty="0" err="1">
                <a:solidFill>
                  <a:prstClr val="black"/>
                </a:solidFill>
              </a:rPr>
              <a:t>uno</a:t>
            </a:r>
            <a:r>
              <a:rPr lang="en-US" dirty="0">
                <a:solidFill>
                  <a:prstClr val="black"/>
                </a:solidFill>
              </a:rPr>
              <a:t>,  etc.</a:t>
            </a:r>
          </a:p>
        </p:txBody>
      </p:sp>
      <p:sp>
        <p:nvSpPr>
          <p:cNvPr id="4" name="Slide Number Placeholder 3"/>
          <p:cNvSpPr>
            <a:spLocks noGrp="1"/>
          </p:cNvSpPr>
          <p:nvPr>
            <p:ph type="sldNum" sz="quarter" idx="10"/>
          </p:nvPr>
        </p:nvSpPr>
        <p:spPr/>
        <p:txBody>
          <a:bodyPr/>
          <a:lstStyle/>
          <a:p>
            <a:fld id="{04EBE91E-D86D-4F36-8CA8-AEC1233AFCD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892953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8738" y="857250"/>
            <a:ext cx="4116387" cy="2314575"/>
          </a:xfrm>
          <a:prstGeom prst="rect">
            <a:avLst/>
          </a:prstGeom>
        </p:spPr>
      </p:sp>
      <p:sp>
        <p:nvSpPr>
          <p:cNvPr id="3" name="Notes Placeholder 2"/>
          <p:cNvSpPr>
            <a:spLocks noGrp="1"/>
          </p:cNvSpPr>
          <p:nvPr>
            <p:ph type="body" idx="1"/>
          </p:nvPr>
        </p:nvSpPr>
        <p:spPr/>
        <p:txBody>
          <a:bodyPr/>
          <a:lstStyle/>
          <a:p>
            <a:pPr defTabSz="931588">
              <a:defRPr/>
            </a:pPr>
            <a:r>
              <a:rPr lang="en-US" baseline="0" dirty="0"/>
              <a:t>The new logo will represent</a:t>
            </a:r>
            <a:r>
              <a:rPr lang="en-US" dirty="0"/>
              <a:t> </a:t>
            </a:r>
            <a:r>
              <a:rPr lang="en-US" baseline="0" dirty="0"/>
              <a:t> the AACE Mission and Goal, will define the AACE organization and its purpose through </a:t>
            </a:r>
            <a:r>
              <a:rPr lang="en-US" dirty="0"/>
              <a:t>a strong and relevant graphic design that will be visually memorable and significant. It will work for our present marketing objective, but it will function effectively for all AACE  general image branding needs. In other words it will work for our funding and it will work as a</a:t>
            </a:r>
            <a:r>
              <a:rPr lang="en-US" baseline="0" dirty="0"/>
              <a:t> spirit</a:t>
            </a:r>
            <a:r>
              <a:rPr lang="en-US" dirty="0"/>
              <a:t> -building icon from here on.</a:t>
            </a:r>
          </a:p>
          <a:p>
            <a:endParaRPr lang="en-US" dirty="0"/>
          </a:p>
        </p:txBody>
      </p:sp>
      <p:sp>
        <p:nvSpPr>
          <p:cNvPr id="4" name="Slide Number Placeholder 3"/>
          <p:cNvSpPr>
            <a:spLocks noGrp="1"/>
          </p:cNvSpPr>
          <p:nvPr>
            <p:ph type="sldNum" sz="quarter" idx="10"/>
          </p:nvPr>
        </p:nvSpPr>
        <p:spPr/>
        <p:txBody>
          <a:bodyPr/>
          <a:lstStyle/>
          <a:p>
            <a:fld id="{04EBE91E-D86D-4F36-8CA8-AEC1233AFCD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647081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8738" y="857250"/>
            <a:ext cx="4116387" cy="2314575"/>
          </a:xfrm>
          <a:prstGeom prst="rect">
            <a:avLst/>
          </a:prstGeom>
        </p:spPr>
      </p:sp>
      <p:sp>
        <p:nvSpPr>
          <p:cNvPr id="3" name="Notes Placeholder 2"/>
          <p:cNvSpPr>
            <a:spLocks noGrp="1"/>
          </p:cNvSpPr>
          <p:nvPr>
            <p:ph type="body" idx="1"/>
          </p:nvPr>
        </p:nvSpPr>
        <p:spPr/>
        <p:txBody>
          <a:bodyPr/>
          <a:lstStyle/>
          <a:p>
            <a:r>
              <a:rPr lang="en-US" dirty="0"/>
              <a:t>What is A.A.C.E.?</a:t>
            </a:r>
          </a:p>
        </p:txBody>
      </p:sp>
      <p:sp>
        <p:nvSpPr>
          <p:cNvPr id="4" name="Slide Number Placeholder 3"/>
          <p:cNvSpPr>
            <a:spLocks noGrp="1"/>
          </p:cNvSpPr>
          <p:nvPr>
            <p:ph type="sldNum" sz="quarter" idx="10"/>
          </p:nvPr>
        </p:nvSpPr>
        <p:spPr/>
        <p:txBody>
          <a:bodyPr/>
          <a:lstStyle/>
          <a:p>
            <a:fld id="{04EBE91E-D86D-4F36-8CA8-AEC1233AFCDF}" type="slidenum">
              <a:rPr lang="en-US" smtClean="0"/>
              <a:t>2</a:t>
            </a:fld>
            <a:endParaRPr lang="en-US" dirty="0"/>
          </a:p>
        </p:txBody>
      </p:sp>
    </p:spTree>
    <p:extLst>
      <p:ext uri="{BB962C8B-B14F-4D97-AF65-F5344CB8AC3E}">
        <p14:creationId xmlns:p14="http://schemas.microsoft.com/office/powerpoint/2010/main" val="35317029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8738" y="857250"/>
            <a:ext cx="4116387" cy="2314575"/>
          </a:xfrm>
          <a:prstGeom prst="rect">
            <a:avLst/>
          </a:prstGeom>
        </p:spPr>
      </p:sp>
      <p:sp>
        <p:nvSpPr>
          <p:cNvPr id="3" name="Notes Placeholder 2"/>
          <p:cNvSpPr>
            <a:spLocks noGrp="1"/>
          </p:cNvSpPr>
          <p:nvPr>
            <p:ph type="body" idx="1"/>
          </p:nvPr>
        </p:nvSpPr>
        <p:spPr/>
        <p:txBody>
          <a:bodyPr/>
          <a:lstStyle/>
          <a:p>
            <a:r>
              <a:rPr lang="en-US" dirty="0"/>
              <a:t>The name brand AACE acronym now carries a distinctive image that emphasizes the</a:t>
            </a:r>
            <a:r>
              <a:rPr lang="en-US" baseline="0" dirty="0"/>
              <a:t> pronunciation, avoids confusion on how to say the name,  but keeps the letters AACE present. </a:t>
            </a:r>
          </a:p>
          <a:p>
            <a:r>
              <a:rPr lang="en-US" baseline="0" dirty="0"/>
              <a:t>We incorporate an icon that can be used with the acronym in various formats.</a:t>
            </a:r>
            <a:endParaRPr lang="en-US" dirty="0"/>
          </a:p>
          <a:p>
            <a:endParaRPr lang="en-US" dirty="0"/>
          </a:p>
        </p:txBody>
      </p:sp>
      <p:sp>
        <p:nvSpPr>
          <p:cNvPr id="4" name="Slide Number Placeholder 3"/>
          <p:cNvSpPr>
            <a:spLocks noGrp="1"/>
          </p:cNvSpPr>
          <p:nvPr>
            <p:ph type="sldNum" sz="quarter" idx="10"/>
          </p:nvPr>
        </p:nvSpPr>
        <p:spPr/>
        <p:txBody>
          <a:bodyPr/>
          <a:lstStyle/>
          <a:p>
            <a:fld id="{04EBE91E-D86D-4F36-8CA8-AEC1233AFCD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9876018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8738" y="857250"/>
            <a:ext cx="4116387" cy="2314575"/>
          </a:xfrm>
          <a:prstGeom prst="rect">
            <a:avLst/>
          </a:prstGeom>
        </p:spPr>
      </p:sp>
      <p:sp>
        <p:nvSpPr>
          <p:cNvPr id="3" name="Notes Placeholder 2"/>
          <p:cNvSpPr>
            <a:spLocks noGrp="1"/>
          </p:cNvSpPr>
          <p:nvPr>
            <p:ph type="body" idx="1"/>
          </p:nvPr>
        </p:nvSpPr>
        <p:spPr/>
        <p:txBody>
          <a:bodyPr/>
          <a:lstStyle/>
          <a:p>
            <a:r>
              <a:rPr lang="en-US" dirty="0"/>
              <a:t>The new logo features</a:t>
            </a:r>
            <a:r>
              <a:rPr lang="en-US" baseline="0" dirty="0"/>
              <a:t> an Ace of Spades icon, representing not only the top card in the deck, </a:t>
            </a:r>
            <a:r>
              <a:rPr lang="en-US" dirty="0"/>
              <a:t>Spades -- called "piques" in the French system -- represented the nobility, standing in for the lances of knights. Although the name of the suit resembles the digging implement, the name "spade" actually comes from the Italian "</a:t>
            </a:r>
            <a:r>
              <a:rPr lang="en-US" dirty="0" err="1"/>
              <a:t>spada</a:t>
            </a:r>
            <a:r>
              <a:rPr lang="en-US" dirty="0"/>
              <a:t>," which means "sword," the corresponding suit in Italian card decks. In English, as in French, the Spade suit represents weapons, hence an association with a warrior. The spade symbolizes wisdom, acceptance and labor, all virtues conducive to good character. It is also represents earth in regard to the four elements and is a leaf from the cosmic tree representing life. This image is in agreement with the marketing strategy, but it will also be very well received by the participants in the program and exciting for the ACCE community all around.</a:t>
            </a:r>
            <a:br>
              <a:rPr lang="en-US" dirty="0"/>
            </a:br>
            <a:br>
              <a:rPr lang="en-US" dirty="0"/>
            </a:br>
            <a:r>
              <a:rPr lang="en-US" dirty="0"/>
              <a:t>Read more : </a:t>
            </a:r>
            <a:r>
              <a:rPr lang="en-US" dirty="0">
                <a:hlinkClick r:id="rId3"/>
              </a:rPr>
              <a:t>http://www.ehow.com/about_5192250_spade-symbolize_.html</a:t>
            </a:r>
            <a:endParaRPr lang="en-US" baseline="0" dirty="0"/>
          </a:p>
          <a:p>
            <a:endParaRPr lang="en-US" baseline="0" dirty="0"/>
          </a:p>
          <a:p>
            <a:r>
              <a:rPr lang="en-US" baseline="0" dirty="0"/>
              <a:t>So the spade is the backdrop of </a:t>
            </a:r>
            <a:r>
              <a:rPr lang="en-US" dirty="0"/>
              <a:t>our motto in a graphic bold original yet subliminal way. We have a scholar and a book for academics, a trophy for athletic achievement, a 5 pointed star symbolizes</a:t>
            </a:r>
            <a:r>
              <a:rPr lang="en-US" baseline="0" dirty="0"/>
              <a:t> </a:t>
            </a:r>
            <a:r>
              <a:rPr lang="en-US" dirty="0"/>
              <a:t>excellence as well includes the 5 Stars Skills Camp</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04EBE91E-D86D-4F36-8CA8-AEC1233AFCD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7761265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8738" y="857250"/>
            <a:ext cx="4116387" cy="2314575"/>
          </a:xfrm>
          <a:prstGeom prst="rect">
            <a:avLst/>
          </a:prstGeom>
        </p:spPr>
      </p:sp>
      <p:sp>
        <p:nvSpPr>
          <p:cNvPr id="3" name="Notes Placeholder 2"/>
          <p:cNvSpPr>
            <a:spLocks noGrp="1"/>
          </p:cNvSpPr>
          <p:nvPr>
            <p:ph type="body" idx="1"/>
          </p:nvPr>
        </p:nvSpPr>
        <p:spPr/>
        <p:txBody>
          <a:bodyPr/>
          <a:lstStyle/>
          <a:p>
            <a:r>
              <a:rPr lang="en-US" dirty="0"/>
              <a:t>The message strategy will</a:t>
            </a:r>
            <a:r>
              <a:rPr lang="en-US" baseline="0" dirty="0"/>
              <a:t> adhere to</a:t>
            </a:r>
            <a:r>
              <a:rPr lang="en-US" dirty="0"/>
              <a:t> principles of mass communication science,</a:t>
            </a:r>
            <a:r>
              <a:rPr lang="en-US" baseline="0" dirty="0"/>
              <a:t> </a:t>
            </a:r>
            <a:r>
              <a:rPr lang="en-US" dirty="0"/>
              <a:t>maximizing effectiveness in eliciting the desired response in our target audience. It will consistently present talking points derived from our mission,</a:t>
            </a:r>
            <a:r>
              <a:rPr lang="en-US" baseline="0" dirty="0"/>
              <a:t> that are relevant toward our objective, that use target audience appropriate  and persuasive language, copy and images throughout all media.</a:t>
            </a:r>
            <a:endParaRPr lang="en-US" dirty="0"/>
          </a:p>
        </p:txBody>
      </p:sp>
      <p:sp>
        <p:nvSpPr>
          <p:cNvPr id="4" name="Slide Number Placeholder 3"/>
          <p:cNvSpPr>
            <a:spLocks noGrp="1"/>
          </p:cNvSpPr>
          <p:nvPr>
            <p:ph type="sldNum" sz="quarter" idx="10"/>
          </p:nvPr>
        </p:nvSpPr>
        <p:spPr/>
        <p:txBody>
          <a:bodyPr/>
          <a:lstStyle/>
          <a:p>
            <a:fld id="{04EBE91E-D86D-4F36-8CA8-AEC1233AFCDF}"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8946751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8738" y="857250"/>
            <a:ext cx="4116387" cy="2314575"/>
          </a:xfrm>
          <a:prstGeom prst="rect">
            <a:avLst/>
          </a:prstGeom>
        </p:spPr>
      </p:sp>
      <p:sp>
        <p:nvSpPr>
          <p:cNvPr id="3" name="Notes Placeholder 2"/>
          <p:cNvSpPr>
            <a:spLocks noGrp="1"/>
          </p:cNvSpPr>
          <p:nvPr>
            <p:ph type="body" idx="1"/>
          </p:nvPr>
        </p:nvSpPr>
        <p:spPr/>
        <p:txBody>
          <a:bodyPr/>
          <a:lstStyle/>
          <a:p>
            <a:r>
              <a:rPr lang="en-US" baseline="0" dirty="0"/>
              <a:t>We will update the motto keeping the content but making it a phrase, more easily remembered and a more effective element in our message.</a:t>
            </a:r>
          </a:p>
          <a:p>
            <a:r>
              <a:rPr lang="en-US" baseline="0" dirty="0"/>
              <a:t>This is what AACE is. AACE = this valuable resource in a nutshell</a:t>
            </a:r>
          </a:p>
          <a:p>
            <a:pPr defTabSz="931588">
              <a:defRPr/>
            </a:pPr>
            <a:r>
              <a:rPr lang="en-US" baseline="0" dirty="0"/>
              <a:t>The Mission has been reworded  to include stronger language like instill, culture and lifelong and make it a more attractive and worthy philanthropic  investment.</a:t>
            </a:r>
          </a:p>
          <a:p>
            <a:endParaRPr lang="en-US" dirty="0"/>
          </a:p>
        </p:txBody>
      </p:sp>
      <p:sp>
        <p:nvSpPr>
          <p:cNvPr id="4" name="Slide Number Placeholder 3"/>
          <p:cNvSpPr>
            <a:spLocks noGrp="1"/>
          </p:cNvSpPr>
          <p:nvPr>
            <p:ph type="sldNum" sz="quarter" idx="10"/>
          </p:nvPr>
        </p:nvSpPr>
        <p:spPr/>
        <p:txBody>
          <a:bodyPr/>
          <a:lstStyle/>
          <a:p>
            <a:fld id="{04EBE91E-D86D-4F36-8CA8-AEC1233AFCD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2555061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8738" y="857250"/>
            <a:ext cx="4116387" cy="2314575"/>
          </a:xfrm>
          <a:prstGeom prst="rect">
            <a:avLst/>
          </a:prstGeom>
        </p:spPr>
      </p:sp>
      <p:sp>
        <p:nvSpPr>
          <p:cNvPr id="3" name="Notes Placeholder 2"/>
          <p:cNvSpPr>
            <a:spLocks noGrp="1"/>
          </p:cNvSpPr>
          <p:nvPr>
            <p:ph type="body" idx="1"/>
          </p:nvPr>
        </p:nvSpPr>
        <p:spPr/>
        <p:txBody>
          <a:bodyPr/>
          <a:lstStyle/>
          <a:p>
            <a:r>
              <a:rPr lang="en-US" dirty="0"/>
              <a:t>Our slogan was created to promote</a:t>
            </a:r>
            <a:r>
              <a:rPr lang="en-US" baseline="0" dirty="0"/>
              <a:t> the validity AACE and its mission, to out target audience towards the objective of obtaining funding. The slogan will be proclaimed by the student athletes, the staff, members of the AACE community, and willing sponsors. It will also acknowledge and flatter sponsors, unify the AACE community and motivate the participant with a purposeful chant. </a:t>
            </a:r>
            <a:endParaRPr lang="en-US" dirty="0"/>
          </a:p>
        </p:txBody>
      </p:sp>
      <p:sp>
        <p:nvSpPr>
          <p:cNvPr id="4" name="Slide Number Placeholder 3"/>
          <p:cNvSpPr>
            <a:spLocks noGrp="1"/>
          </p:cNvSpPr>
          <p:nvPr>
            <p:ph type="sldNum" sz="quarter" idx="10"/>
          </p:nvPr>
        </p:nvSpPr>
        <p:spPr/>
        <p:txBody>
          <a:bodyPr/>
          <a:lstStyle/>
          <a:p>
            <a:fld id="{04EBE91E-D86D-4F36-8CA8-AEC1233AFCDF}"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7547736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8738" y="857250"/>
            <a:ext cx="4116387" cy="2314575"/>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BE91E-D86D-4F36-8CA8-AEC1233AFCD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2564169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8738" y="857250"/>
            <a:ext cx="4116387" cy="2314575"/>
          </a:xfrm>
          <a:prstGeom prst="rect">
            <a:avLst/>
          </a:prstGeom>
        </p:spPr>
      </p:sp>
      <p:sp>
        <p:nvSpPr>
          <p:cNvPr id="3" name="Notes Placeholder 2"/>
          <p:cNvSpPr>
            <a:spLocks noGrp="1"/>
          </p:cNvSpPr>
          <p:nvPr>
            <p:ph type="body" idx="1"/>
          </p:nvPr>
        </p:nvSpPr>
        <p:spPr/>
        <p:txBody>
          <a:bodyPr/>
          <a:lstStyle/>
          <a:p>
            <a:r>
              <a:rPr lang="en-US" baseline="0" dirty="0"/>
              <a:t> </a:t>
            </a:r>
            <a:endParaRPr lang="en-US" dirty="0"/>
          </a:p>
        </p:txBody>
      </p:sp>
      <p:sp>
        <p:nvSpPr>
          <p:cNvPr id="4" name="Slide Number Placeholder 3"/>
          <p:cNvSpPr>
            <a:spLocks noGrp="1"/>
          </p:cNvSpPr>
          <p:nvPr>
            <p:ph type="sldNum" sz="quarter" idx="10"/>
          </p:nvPr>
        </p:nvSpPr>
        <p:spPr/>
        <p:txBody>
          <a:bodyPr/>
          <a:lstStyle/>
          <a:p>
            <a:fld id="{04EBE91E-D86D-4F36-8CA8-AEC1233AFCDF}"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38145745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8738" y="857250"/>
            <a:ext cx="4116387" cy="2314575"/>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BE91E-D86D-4F36-8CA8-AEC1233AFCDF}"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41489734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8738" y="857250"/>
            <a:ext cx="4116387" cy="2314575"/>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BE91E-D86D-4F36-8CA8-AEC1233AFCDF}"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231063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8738" y="857250"/>
            <a:ext cx="4116387" cy="2314575"/>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BE91E-D86D-4F36-8CA8-AEC1233AFCDF}"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1320957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8738" y="857250"/>
            <a:ext cx="4116387" cy="2314575"/>
          </a:xfrm>
          <a:prstGeom prst="rect">
            <a:avLst/>
          </a:prstGeom>
        </p:spPr>
      </p:sp>
      <p:sp>
        <p:nvSpPr>
          <p:cNvPr id="3" name="Notes Placeholder 2"/>
          <p:cNvSpPr>
            <a:spLocks noGrp="1"/>
          </p:cNvSpPr>
          <p:nvPr>
            <p:ph type="body" idx="1"/>
          </p:nvPr>
        </p:nvSpPr>
        <p:spPr/>
        <p:txBody>
          <a:bodyPr/>
          <a:lstStyle/>
          <a:p>
            <a:r>
              <a:rPr lang="en-US" dirty="0"/>
              <a:t>Athletics, Academics, Character And Excellence</a:t>
            </a:r>
          </a:p>
          <a:p>
            <a:endParaRPr lang="en-US" dirty="0"/>
          </a:p>
        </p:txBody>
      </p:sp>
      <p:sp>
        <p:nvSpPr>
          <p:cNvPr id="4" name="Slide Number Placeholder 3"/>
          <p:cNvSpPr>
            <a:spLocks noGrp="1"/>
          </p:cNvSpPr>
          <p:nvPr>
            <p:ph type="sldNum" sz="quarter" idx="10"/>
          </p:nvPr>
        </p:nvSpPr>
        <p:spPr/>
        <p:txBody>
          <a:bodyPr/>
          <a:lstStyle/>
          <a:p>
            <a:fld id="{04EBE91E-D86D-4F36-8CA8-AEC1233AFCDF}" type="slidenum">
              <a:rPr lang="en-US" smtClean="0"/>
              <a:t>3</a:t>
            </a:fld>
            <a:endParaRPr lang="en-US" dirty="0"/>
          </a:p>
        </p:txBody>
      </p:sp>
    </p:spTree>
    <p:extLst>
      <p:ext uri="{BB962C8B-B14F-4D97-AF65-F5344CB8AC3E}">
        <p14:creationId xmlns:p14="http://schemas.microsoft.com/office/powerpoint/2010/main" val="7936455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8738" y="857250"/>
            <a:ext cx="4116387" cy="2314575"/>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BE91E-D86D-4F36-8CA8-AEC1233AFCDF}"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16260882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8738" y="857250"/>
            <a:ext cx="4116387" cy="2314575"/>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BE91E-D86D-4F36-8CA8-AEC1233AFCDF}"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32615822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8738" y="857250"/>
            <a:ext cx="4116387" cy="2314575"/>
          </a:xfrm>
          <a:prstGeom prst="rect">
            <a:avLst/>
          </a:prstGeom>
        </p:spPr>
      </p:sp>
      <p:sp>
        <p:nvSpPr>
          <p:cNvPr id="3" name="Notes Placeholder 2"/>
          <p:cNvSpPr>
            <a:spLocks noGrp="1"/>
          </p:cNvSpPr>
          <p:nvPr>
            <p:ph type="body" idx="1"/>
          </p:nvPr>
        </p:nvSpPr>
        <p:spPr/>
        <p:txBody>
          <a:bodyPr/>
          <a:lstStyle/>
          <a:p>
            <a:pPr defTabSz="931588"/>
            <a:r>
              <a:rPr lang="en-US" dirty="0"/>
              <a:t>We</a:t>
            </a:r>
            <a:r>
              <a:rPr lang="en-US" baseline="0" dirty="0"/>
              <a:t> will</a:t>
            </a:r>
            <a:r>
              <a:rPr lang="en-US" dirty="0"/>
              <a:t> reach</a:t>
            </a:r>
            <a:r>
              <a:rPr lang="en-US" baseline="0" dirty="0"/>
              <a:t> our audience </a:t>
            </a:r>
            <a:r>
              <a:rPr lang="en-US" dirty="0"/>
              <a:t>through viable media accessible within the capability of AACE, especially social media</a:t>
            </a:r>
            <a:r>
              <a:rPr lang="en-US" baseline="0" dirty="0"/>
              <a:t> (</a:t>
            </a:r>
            <a:r>
              <a:rPr lang="en-US" dirty="0"/>
              <a:t>Website,</a:t>
            </a:r>
            <a:r>
              <a:rPr lang="en-US" baseline="0" dirty="0"/>
              <a:t> Blog, Facebook Page, Instagram, Pinterest, twitter, </a:t>
            </a:r>
            <a:r>
              <a:rPr lang="en-US" baseline="0" dirty="0" err="1"/>
              <a:t>linkedin</a:t>
            </a:r>
            <a:r>
              <a:rPr lang="en-US" baseline="0" dirty="0"/>
              <a:t>). Outdoor presence and direct marketing where applicable and utilizing the social assets and networking.</a:t>
            </a:r>
            <a:endParaRPr lang="en-US" dirty="0"/>
          </a:p>
          <a:p>
            <a:r>
              <a:rPr lang="en-US" baseline="0" dirty="0"/>
              <a:t>A persuasive invitation to support ACEE will originate from the website, and radiate throughout the internet to target groups and social media events.  Sponsor acknowledgement….</a:t>
            </a:r>
            <a:endParaRPr lang="en-US" dirty="0"/>
          </a:p>
        </p:txBody>
      </p:sp>
      <p:sp>
        <p:nvSpPr>
          <p:cNvPr id="4" name="Slide Number Placeholder 3"/>
          <p:cNvSpPr>
            <a:spLocks noGrp="1"/>
          </p:cNvSpPr>
          <p:nvPr>
            <p:ph type="sldNum" sz="quarter" idx="10"/>
          </p:nvPr>
        </p:nvSpPr>
        <p:spPr/>
        <p:txBody>
          <a:bodyPr/>
          <a:lstStyle/>
          <a:p>
            <a:fld id="{04EBE91E-D86D-4F36-8CA8-AEC1233AFCDF}"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29109291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8738" y="857250"/>
            <a:ext cx="4116387" cy="2314575"/>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BE91E-D86D-4F36-8CA8-AEC1233AFCDF}"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3478502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8738" y="857250"/>
            <a:ext cx="4116387" cy="2314575"/>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BE91E-D86D-4F36-8CA8-AEC1233AFCDF}"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31024364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8738" y="857250"/>
            <a:ext cx="4116387" cy="2314575"/>
          </a:xfrm>
          <a:prstGeom prst="rect">
            <a:avLst/>
          </a:prstGeom>
        </p:spPr>
      </p:sp>
      <p:sp>
        <p:nvSpPr>
          <p:cNvPr id="3" name="Notes Placeholder 2"/>
          <p:cNvSpPr>
            <a:spLocks noGrp="1"/>
          </p:cNvSpPr>
          <p:nvPr>
            <p:ph type="body" idx="1"/>
          </p:nvPr>
        </p:nvSpPr>
        <p:spPr/>
        <p:txBody>
          <a:bodyPr/>
          <a:lstStyle/>
          <a:p>
            <a:pPr defTabSz="931588">
              <a:defRPr/>
            </a:pPr>
            <a:r>
              <a:rPr lang="en-US" dirty="0"/>
              <a:t>Message strategy based on principles of mass communication science,</a:t>
            </a:r>
            <a:r>
              <a:rPr lang="en-US" baseline="0" dirty="0"/>
              <a:t> </a:t>
            </a:r>
            <a:r>
              <a:rPr lang="en-US" dirty="0"/>
              <a:t>maximizing effectiveness in eliciting the desired response in our target audience, this will reach</a:t>
            </a:r>
            <a:r>
              <a:rPr lang="en-US" baseline="0" dirty="0"/>
              <a:t> our audience </a:t>
            </a:r>
            <a:r>
              <a:rPr lang="en-US" dirty="0"/>
              <a:t>through viable media accessible within the capability of AACE, especially social media,</a:t>
            </a:r>
            <a:r>
              <a:rPr lang="en-US" baseline="0" dirty="0"/>
              <a:t> </a:t>
            </a:r>
            <a:endParaRPr lang="en-US" dirty="0"/>
          </a:p>
        </p:txBody>
      </p:sp>
      <p:sp>
        <p:nvSpPr>
          <p:cNvPr id="4" name="Slide Number Placeholder 3"/>
          <p:cNvSpPr>
            <a:spLocks noGrp="1"/>
          </p:cNvSpPr>
          <p:nvPr>
            <p:ph type="sldNum" sz="quarter" idx="10"/>
          </p:nvPr>
        </p:nvSpPr>
        <p:spPr/>
        <p:txBody>
          <a:bodyPr/>
          <a:lstStyle/>
          <a:p>
            <a:fld id="{04EBE91E-D86D-4F36-8CA8-AEC1233AFCDF}" type="slidenum">
              <a:rPr lang="en-US" smtClean="0"/>
              <a:t>35</a:t>
            </a:fld>
            <a:endParaRPr lang="en-US" dirty="0"/>
          </a:p>
        </p:txBody>
      </p:sp>
    </p:spTree>
    <p:extLst>
      <p:ext uri="{BB962C8B-B14F-4D97-AF65-F5344CB8AC3E}">
        <p14:creationId xmlns:p14="http://schemas.microsoft.com/office/powerpoint/2010/main" val="1813285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8738" y="857250"/>
            <a:ext cx="4116387" cy="2314575"/>
          </a:xfrm>
          <a:prstGeom prst="rect">
            <a:avLst/>
          </a:prstGeom>
        </p:spPr>
      </p:sp>
      <p:sp>
        <p:nvSpPr>
          <p:cNvPr id="3" name="Notes Placeholder 2"/>
          <p:cNvSpPr>
            <a:spLocks noGrp="1"/>
          </p:cNvSpPr>
          <p:nvPr>
            <p:ph type="body" idx="1"/>
          </p:nvPr>
        </p:nvSpPr>
        <p:spPr/>
        <p:txBody>
          <a:bodyPr/>
          <a:lstStyle/>
          <a:p>
            <a:r>
              <a:rPr lang="en-US" dirty="0"/>
              <a:t>In your own words, A.A.C.E.</a:t>
            </a:r>
            <a:r>
              <a:rPr lang="en-US" baseline="0" dirty="0"/>
              <a:t> is</a:t>
            </a:r>
            <a:endParaRPr lang="en-US" dirty="0"/>
          </a:p>
          <a:p>
            <a:r>
              <a:rPr lang="en-US" dirty="0"/>
              <a:t>“ the resource for student athletes</a:t>
            </a:r>
            <a:r>
              <a:rPr lang="en-US" baseline="0" dirty="0"/>
              <a:t> </a:t>
            </a:r>
            <a:r>
              <a:rPr lang="en-US" dirty="0"/>
              <a:t>progressing to college” and we have learned it is even more than that.</a:t>
            </a:r>
          </a:p>
        </p:txBody>
      </p:sp>
      <p:sp>
        <p:nvSpPr>
          <p:cNvPr id="4" name="Slide Number Placeholder 3"/>
          <p:cNvSpPr>
            <a:spLocks noGrp="1"/>
          </p:cNvSpPr>
          <p:nvPr>
            <p:ph type="sldNum" sz="quarter" idx="10"/>
          </p:nvPr>
        </p:nvSpPr>
        <p:spPr/>
        <p:txBody>
          <a:bodyPr/>
          <a:lstStyle/>
          <a:p>
            <a:fld id="{04EBE91E-D86D-4F36-8CA8-AEC1233AFCDF}" type="slidenum">
              <a:rPr lang="en-US" smtClean="0"/>
              <a:t>4</a:t>
            </a:fld>
            <a:endParaRPr lang="en-US" dirty="0"/>
          </a:p>
        </p:txBody>
      </p:sp>
    </p:spTree>
    <p:extLst>
      <p:ext uri="{BB962C8B-B14F-4D97-AF65-F5344CB8AC3E}">
        <p14:creationId xmlns:p14="http://schemas.microsoft.com/office/powerpoint/2010/main" val="466957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8738" y="857250"/>
            <a:ext cx="4116387" cy="2314575"/>
          </a:xfrm>
          <a:prstGeom prst="rect">
            <a:avLst/>
          </a:prstGeom>
        </p:spPr>
      </p:sp>
      <p:sp>
        <p:nvSpPr>
          <p:cNvPr id="3" name="Notes Placeholder 2"/>
          <p:cNvSpPr>
            <a:spLocks noGrp="1"/>
          </p:cNvSpPr>
          <p:nvPr>
            <p:ph type="body" idx="1"/>
          </p:nvPr>
        </p:nvSpPr>
        <p:spPr/>
        <p:txBody>
          <a:bodyPr/>
          <a:lstStyle/>
          <a:p>
            <a:pPr defTabSz="931588"/>
            <a:r>
              <a:rPr lang="en-US" dirty="0"/>
              <a:t>We are here because </a:t>
            </a:r>
            <a:r>
              <a:rPr lang="en-US" baseline="0" dirty="0"/>
              <a:t>A.A.C.E. has a need that we can help meet.</a:t>
            </a:r>
            <a:endParaRPr lang="en-US" dirty="0"/>
          </a:p>
          <a:p>
            <a:r>
              <a:rPr lang="en-US" dirty="0"/>
              <a:t>WE have agreed that that need is</a:t>
            </a:r>
            <a:r>
              <a:rPr lang="en-US" baseline="0" dirty="0"/>
              <a:t> funding and sponsors to support A.A.C.E. programs as we discussed on our meeting Sept 11 2015</a:t>
            </a:r>
            <a:endParaRPr lang="en-US" dirty="0"/>
          </a:p>
        </p:txBody>
      </p:sp>
      <p:sp>
        <p:nvSpPr>
          <p:cNvPr id="4" name="Slide Number Placeholder 3"/>
          <p:cNvSpPr>
            <a:spLocks noGrp="1"/>
          </p:cNvSpPr>
          <p:nvPr>
            <p:ph type="sldNum" sz="quarter" idx="10"/>
          </p:nvPr>
        </p:nvSpPr>
        <p:spPr/>
        <p:txBody>
          <a:bodyPr/>
          <a:lstStyle/>
          <a:p>
            <a:fld id="{04EBE91E-D86D-4F36-8CA8-AEC1233AFCDF}" type="slidenum">
              <a:rPr lang="en-US" smtClean="0"/>
              <a:t>5</a:t>
            </a:fld>
            <a:endParaRPr lang="en-US" dirty="0"/>
          </a:p>
        </p:txBody>
      </p:sp>
    </p:spTree>
    <p:extLst>
      <p:ext uri="{BB962C8B-B14F-4D97-AF65-F5344CB8AC3E}">
        <p14:creationId xmlns:p14="http://schemas.microsoft.com/office/powerpoint/2010/main" val="3202022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8738" y="857250"/>
            <a:ext cx="4116387" cy="2314575"/>
          </a:xfrm>
          <a:prstGeom prst="rect">
            <a:avLst/>
          </a:prstGeom>
        </p:spPr>
      </p:sp>
      <p:sp>
        <p:nvSpPr>
          <p:cNvPr id="3" name="Notes Placeholder 2"/>
          <p:cNvSpPr>
            <a:spLocks noGrp="1"/>
          </p:cNvSpPr>
          <p:nvPr>
            <p:ph type="body" idx="1"/>
          </p:nvPr>
        </p:nvSpPr>
        <p:spPr/>
        <p:txBody>
          <a:bodyPr/>
          <a:lstStyle/>
          <a:p>
            <a:r>
              <a:rPr lang="en-US" dirty="0"/>
              <a:t>Meeting</a:t>
            </a:r>
            <a:r>
              <a:rPr lang="en-US" baseline="0" dirty="0"/>
              <a:t> </a:t>
            </a:r>
            <a:r>
              <a:rPr lang="en-US" dirty="0"/>
              <a:t>A.A.C.E.’s need is our Marketing Objective. </a:t>
            </a:r>
          </a:p>
          <a:p>
            <a:r>
              <a:rPr lang="en-US" dirty="0"/>
              <a:t>Our goal</a:t>
            </a:r>
          </a:p>
          <a:p>
            <a:r>
              <a:rPr lang="en-US" dirty="0"/>
              <a:t>This</a:t>
            </a:r>
            <a:r>
              <a:rPr lang="en-US" baseline="0" dirty="0"/>
              <a:t> is what</a:t>
            </a:r>
            <a:r>
              <a:rPr lang="en-US" dirty="0"/>
              <a:t> we aim to</a:t>
            </a:r>
            <a:r>
              <a:rPr lang="en-US" baseline="0" dirty="0"/>
              <a:t> achieve through the implementation of the proposed marketing strategy.</a:t>
            </a:r>
          </a:p>
          <a:p>
            <a:r>
              <a:rPr lang="en-US" baseline="0" dirty="0"/>
              <a:t>Every effort must be directed towards this end.</a:t>
            </a:r>
          </a:p>
          <a:p>
            <a:r>
              <a:rPr lang="en-US" baseline="0" dirty="0"/>
              <a:t>to obtain donations to support A.A.C.E.’s Students AGES  8 - 20 expenses in their trajectory towards college.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04EBE91E-D86D-4F36-8CA8-AEC1233AFCD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796334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8738" y="857250"/>
            <a:ext cx="4116387" cy="2314575"/>
          </a:xfrm>
          <a:prstGeom prst="rect">
            <a:avLst/>
          </a:prstGeom>
        </p:spPr>
      </p:sp>
      <p:sp>
        <p:nvSpPr>
          <p:cNvPr id="3" name="Notes Placeholder 2"/>
          <p:cNvSpPr>
            <a:spLocks noGrp="1"/>
          </p:cNvSpPr>
          <p:nvPr>
            <p:ph type="body" idx="1"/>
          </p:nvPr>
        </p:nvSpPr>
        <p:spPr/>
        <p:txBody>
          <a:bodyPr/>
          <a:lstStyle/>
          <a:p>
            <a:r>
              <a:rPr lang="en-US" dirty="0"/>
              <a:t>The </a:t>
            </a:r>
            <a:r>
              <a:rPr lang="en-US" baseline="0" dirty="0"/>
              <a:t>marketing strategy is  </a:t>
            </a:r>
            <a:r>
              <a:rPr lang="en-US" b="1" baseline="0" dirty="0"/>
              <a:t>the how</a:t>
            </a:r>
            <a:r>
              <a:rPr lang="en-US" baseline="0" dirty="0"/>
              <a:t> we will do it. </a:t>
            </a:r>
          </a:p>
          <a:p>
            <a:r>
              <a:rPr lang="en-US" baseline="0" dirty="0"/>
              <a:t>Every tactic, every effort undertaken, will be coordinated and in agreement with the marketing strategy so that we are allocating all resources in a productive and concerted way with a reasoning behind it, a justification backing it up towards this end . </a:t>
            </a:r>
            <a:endParaRPr lang="en-US" dirty="0"/>
          </a:p>
          <a:p>
            <a:r>
              <a:rPr lang="en-US" baseline="0" dirty="0"/>
              <a:t>Our strategy targets a specific audience. This is who we will direct our message to because this is who will provide funding.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We understand people within the A.A.C.E. community are already involved and committed to supporting the organization in various ways, have invested in events, fees, for their own kids, etc. So, we need to focus our audience on sources outside  the present A.A.C.E. community, namely individual, contributors and corporate sponsors within designated counties: Retail, commercial, financial, individuals and corporations. This segment is a traditional source of funding in the categories of education and sports. </a:t>
            </a:r>
          </a:p>
          <a:p>
            <a:endParaRPr lang="en-US" dirty="0"/>
          </a:p>
        </p:txBody>
      </p:sp>
      <p:sp>
        <p:nvSpPr>
          <p:cNvPr id="4" name="Slide Number Placeholder 3"/>
          <p:cNvSpPr>
            <a:spLocks noGrp="1"/>
          </p:cNvSpPr>
          <p:nvPr>
            <p:ph type="sldNum" sz="quarter" idx="10"/>
          </p:nvPr>
        </p:nvSpPr>
        <p:spPr/>
        <p:txBody>
          <a:bodyPr/>
          <a:lstStyle/>
          <a:p>
            <a:fld id="{04EBE91E-D86D-4F36-8CA8-AEC1233AFCD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73260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8738" y="857250"/>
            <a:ext cx="4116387" cy="2314575"/>
          </a:xfrm>
          <a:prstGeom prst="rect">
            <a:avLst/>
          </a:prstGeom>
        </p:spPr>
      </p:sp>
      <p:sp>
        <p:nvSpPr>
          <p:cNvPr id="3" name="Notes Placeholder 2"/>
          <p:cNvSpPr>
            <a:spLocks noGrp="1"/>
          </p:cNvSpPr>
          <p:nvPr>
            <p:ph type="body" idx="1"/>
          </p:nvPr>
        </p:nvSpPr>
        <p:spPr/>
        <p:txBody>
          <a:bodyPr/>
          <a:lstStyle/>
          <a:p>
            <a:r>
              <a:rPr lang="en-US" dirty="0"/>
              <a:t>The Creative</a:t>
            </a:r>
            <a:r>
              <a:rPr lang="en-US" baseline="0" dirty="0"/>
              <a:t> Strategy capitalizes on:</a:t>
            </a:r>
          </a:p>
          <a:p>
            <a:r>
              <a:rPr lang="en-US" baseline="0" dirty="0"/>
              <a:t>1.The brand image. Who A.A.C.E., how AACE present itself to our target audience, not to our kids, not to the parents of A.A.C.E. kids, but to potential contributors. The image is also how we conduct ourselves, we need to be like we say we are. We claim an image and we support it. It is valueless to send a message that can not be backed up.</a:t>
            </a:r>
          </a:p>
          <a:p>
            <a:endParaRPr lang="en-US" baseline="0" dirty="0"/>
          </a:p>
          <a:p>
            <a:r>
              <a:rPr lang="en-US" baseline="0" dirty="0"/>
              <a:t>2. What we say to our audience that will to elicit the desired response. What makes us look worthy of their support.</a:t>
            </a:r>
          </a:p>
          <a:p>
            <a:endParaRPr lang="en-US" baseline="0" dirty="0"/>
          </a:p>
          <a:p>
            <a:r>
              <a:rPr lang="en-US" baseline="0" dirty="0"/>
              <a:t>3.How we get that message out to our audience.</a:t>
            </a:r>
            <a:endParaRPr lang="en-US" dirty="0"/>
          </a:p>
        </p:txBody>
      </p:sp>
      <p:sp>
        <p:nvSpPr>
          <p:cNvPr id="4" name="Slide Number Placeholder 3"/>
          <p:cNvSpPr>
            <a:spLocks noGrp="1"/>
          </p:cNvSpPr>
          <p:nvPr>
            <p:ph type="sldNum" sz="quarter" idx="10"/>
          </p:nvPr>
        </p:nvSpPr>
        <p:spPr/>
        <p:txBody>
          <a:bodyPr/>
          <a:lstStyle/>
          <a:p>
            <a:fld id="{04EBE91E-D86D-4F36-8CA8-AEC1233AFCD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4225660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8738" y="857250"/>
            <a:ext cx="4116387" cy="2314575"/>
          </a:xfrm>
          <a:prstGeom prst="rect">
            <a:avLst/>
          </a:prstGeom>
        </p:spPr>
      </p:sp>
      <p:sp>
        <p:nvSpPr>
          <p:cNvPr id="3" name="Notes Placeholder 2"/>
          <p:cNvSpPr>
            <a:spLocks noGrp="1"/>
          </p:cNvSpPr>
          <p:nvPr>
            <p:ph type="body" idx="1"/>
          </p:nvPr>
        </p:nvSpPr>
        <p:spPr/>
        <p:txBody>
          <a:bodyPr/>
          <a:lstStyle/>
          <a:p>
            <a:r>
              <a:rPr lang="en-US" dirty="0"/>
              <a:t> Our creative strategy is based on principles of mass communication science,</a:t>
            </a:r>
            <a:r>
              <a:rPr lang="en-US" baseline="0" dirty="0"/>
              <a:t> </a:t>
            </a:r>
            <a:r>
              <a:rPr lang="en-US" dirty="0"/>
              <a:t>maximizing effectiveness in eliciting the desired response in our target audience towards our marketing objective, under budget limitations, and so we are focusing on</a:t>
            </a:r>
            <a:r>
              <a:rPr lang="en-US" baseline="0" dirty="0"/>
              <a:t> </a:t>
            </a:r>
            <a:r>
              <a:rPr lang="en-US" dirty="0"/>
              <a:t>three fundamental components:</a:t>
            </a:r>
          </a:p>
          <a:p>
            <a:pPr marL="232896" indent="-232896">
              <a:buAutoNum type="arabicPeriod"/>
            </a:pPr>
            <a:r>
              <a:rPr lang="en-US" dirty="0"/>
              <a:t>The Graphic Strategy begins with the creation of a new branding image that is aligned with</a:t>
            </a:r>
            <a:r>
              <a:rPr lang="en-US" baseline="0" dirty="0"/>
              <a:t> the A.A.C.E. Mission and Goal. Consistent graphic elements are incorporated on all media.</a:t>
            </a:r>
          </a:p>
          <a:p>
            <a:endParaRPr lang="en-US" dirty="0"/>
          </a:p>
          <a:p>
            <a:r>
              <a:rPr lang="en-US" dirty="0"/>
              <a:t>2. The Message strategy will consistently determine what is said, what is shown, what is heard from us</a:t>
            </a:r>
            <a:r>
              <a:rPr lang="en-US" baseline="0" dirty="0"/>
              <a:t> by our audience. Whether it is a paragraph, a photograph or an audio track, it will be</a:t>
            </a:r>
            <a:r>
              <a:rPr lang="en-US" dirty="0"/>
              <a:t> designed</a:t>
            </a:r>
            <a:r>
              <a:rPr lang="en-US" baseline="0" dirty="0"/>
              <a:t> to meet</a:t>
            </a:r>
            <a:r>
              <a:rPr lang="en-US" dirty="0"/>
              <a:t> the Objective. </a:t>
            </a:r>
          </a:p>
          <a:p>
            <a:endParaRPr lang="en-US" dirty="0"/>
          </a:p>
          <a:p>
            <a:r>
              <a:rPr lang="en-US" dirty="0"/>
              <a:t>3. We will reach</a:t>
            </a:r>
            <a:r>
              <a:rPr lang="en-US" baseline="0" dirty="0"/>
              <a:t> our audience </a:t>
            </a:r>
            <a:r>
              <a:rPr lang="en-US" dirty="0"/>
              <a:t>through viable media accessible within the capability of A.A.C.E., especially social media,</a:t>
            </a:r>
            <a:r>
              <a:rPr lang="en-US" baseline="0" dirty="0"/>
              <a:t> outdoor presence and direct marketing where applicable and capitalizing on social assets and networking.</a:t>
            </a:r>
          </a:p>
          <a:p>
            <a:pPr defTabSz="931588"/>
            <a:endParaRPr lang="en-US" dirty="0"/>
          </a:p>
          <a:p>
            <a:pPr defTabSz="931588"/>
            <a:r>
              <a:rPr lang="en-US" dirty="0"/>
              <a:t>Our graphics </a:t>
            </a:r>
            <a:r>
              <a:rPr lang="en-US" baseline="0" dirty="0"/>
              <a:t>are the first resource we will exploit towards our objective. Our graphic strategy will define A.A.C.E. through impactful visual representation of the organization and its mission, which will build the brand image. </a:t>
            </a:r>
            <a:endParaRPr lang="en-US" dirty="0"/>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04EBE91E-D86D-4F36-8CA8-AEC1233AFCD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527020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5/7/2016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5/7/2016</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
              <a:schemeClr val="bg2">
                <a:tint val="97000"/>
                <a:hueMod val="92000"/>
                <a:satMod val="169000"/>
                <a:lumMod val="164000"/>
              </a:schemeClr>
            </a:gs>
            <a:gs pos="100000">
              <a:schemeClr val="accent1">
                <a:lumMod val="50000"/>
              </a:schemeClr>
            </a:gs>
          </a:gsLst>
          <a:lin ang="6120000" scaled="1"/>
        </a:gradFill>
        <a:effectLst/>
      </p:bgPr>
    </p:bg>
    <p:spTree>
      <p:nvGrpSpPr>
        <p:cNvPr id="1" name=""/>
        <p:cNvGrpSpPr/>
        <p:nvPr/>
      </p:nvGrpSpPr>
      <p:grpSpPr>
        <a:xfrm>
          <a:off x="0" y="0"/>
          <a:ext cx="0" cy="0"/>
          <a:chOff x="0" y="0"/>
          <a:chExt cx="0" cy="0"/>
        </a:xfrm>
      </p:grpSpPr>
      <p:sp>
        <p:nvSpPr>
          <p:cNvPr id="2" name="TextBox 1"/>
          <p:cNvSpPr txBox="1"/>
          <p:nvPr/>
        </p:nvSpPr>
        <p:spPr>
          <a:xfrm>
            <a:off x="2301765" y="1182414"/>
            <a:ext cx="7520151" cy="4708981"/>
          </a:xfrm>
          <a:prstGeom prst="rect">
            <a:avLst/>
          </a:prstGeom>
          <a:noFill/>
        </p:spPr>
        <p:txBody>
          <a:bodyPr wrap="square" rtlCol="0">
            <a:spAutoFit/>
          </a:bodyPr>
          <a:lstStyle/>
          <a:p>
            <a:pPr algn="ctr"/>
            <a:endParaRPr lang="en-US" sz="4000" dirty="0"/>
          </a:p>
          <a:p>
            <a:pPr algn="ctr"/>
            <a:r>
              <a:rPr lang="en-US" sz="4000" dirty="0"/>
              <a:t>J &amp; R Business Strategy</a:t>
            </a:r>
          </a:p>
          <a:p>
            <a:pPr algn="ctr"/>
            <a:endParaRPr lang="en-US" sz="4000" dirty="0"/>
          </a:p>
          <a:p>
            <a:pPr algn="ctr"/>
            <a:r>
              <a:rPr lang="en-US" sz="4000" dirty="0"/>
              <a:t>Marketing Strategy for </a:t>
            </a:r>
          </a:p>
          <a:p>
            <a:pPr algn="ctr"/>
            <a:r>
              <a:rPr lang="en-US" sz="4000" dirty="0"/>
              <a:t>A.A.C.E/5 Star </a:t>
            </a:r>
          </a:p>
          <a:p>
            <a:pPr algn="ctr"/>
            <a:endParaRPr lang="en-US" sz="4000" dirty="0"/>
          </a:p>
          <a:p>
            <a:pPr algn="ctr"/>
            <a:r>
              <a:rPr lang="en-US" sz="2400" dirty="0"/>
              <a:t>October 2, 2015</a:t>
            </a:r>
          </a:p>
          <a:p>
            <a:endParaRPr lang="en-US" dirty="0"/>
          </a:p>
          <a:p>
            <a:endParaRPr lang="en-US" dirty="0"/>
          </a:p>
        </p:txBody>
      </p:sp>
    </p:spTree>
    <p:extLst>
      <p:ext uri="{BB962C8B-B14F-4D97-AF65-F5344CB8AC3E}">
        <p14:creationId xmlns:p14="http://schemas.microsoft.com/office/powerpoint/2010/main" val="10992574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
              <a:schemeClr val="bg2">
                <a:tint val="97000"/>
                <a:hueMod val="92000"/>
                <a:satMod val="169000"/>
                <a:lumMod val="164000"/>
              </a:schemeClr>
            </a:gs>
            <a:gs pos="100000">
              <a:schemeClr val="accent1">
                <a:lumMod val="5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4212" y="1447800"/>
            <a:ext cx="4840288" cy="4546599"/>
          </a:xfrm>
        </p:spPr>
        <p:txBody>
          <a:bodyPr>
            <a:normAutofit/>
          </a:bodyPr>
          <a:lstStyle/>
          <a:p>
            <a:r>
              <a:rPr lang="en-US" sz="3200" b="1" dirty="0"/>
              <a:t>The A.A.C.E. MISSION   </a:t>
            </a:r>
            <a:r>
              <a:rPr lang="en-US" sz="3200" dirty="0"/>
              <a:t>TO BE the resource for student athletes progressing to college</a:t>
            </a:r>
            <a:br>
              <a:rPr lang="en-US" sz="3200" dirty="0"/>
            </a:br>
            <a:br>
              <a:rPr lang="en-US" sz="3200" dirty="0">
                <a:solidFill>
                  <a:schemeClr val="accent1">
                    <a:lumMod val="50000"/>
                  </a:schemeClr>
                </a:solidFill>
              </a:rPr>
            </a:br>
            <a:br>
              <a:rPr lang="en-US" sz="3200" dirty="0">
                <a:solidFill>
                  <a:schemeClr val="accent1">
                    <a:lumMod val="50000"/>
                  </a:schemeClr>
                </a:solidFill>
              </a:rPr>
            </a:br>
            <a:br>
              <a:rPr lang="en-US" sz="3200" dirty="0">
                <a:solidFill>
                  <a:schemeClr val="accent1">
                    <a:lumMod val="50000"/>
                  </a:schemeClr>
                </a:solidFill>
              </a:rPr>
            </a:br>
            <a:endParaRPr lang="en-US" sz="3100" dirty="0">
              <a:solidFill>
                <a:schemeClr val="accent1">
                  <a:lumMod val="50000"/>
                </a:schemeClr>
              </a:solidFill>
            </a:endParaRPr>
          </a:p>
        </p:txBody>
      </p:sp>
      <p:pic>
        <p:nvPicPr>
          <p:cNvPr id="3" name="Picture 2"/>
          <p:cNvPicPr>
            <a:picLocks noChangeAspect="1"/>
          </p:cNvPicPr>
          <p:nvPr/>
        </p:nvPicPr>
        <p:blipFill>
          <a:blip r:embed="rId3"/>
          <a:stretch>
            <a:fillRect/>
          </a:stretch>
        </p:blipFill>
        <p:spPr>
          <a:xfrm>
            <a:off x="5524500" y="958615"/>
            <a:ext cx="6234734" cy="4680185"/>
          </a:xfrm>
          <a:prstGeom prst="rect">
            <a:avLst/>
          </a:prstGeom>
        </p:spPr>
      </p:pic>
    </p:spTree>
    <p:extLst>
      <p:ext uri="{BB962C8B-B14F-4D97-AF65-F5344CB8AC3E}">
        <p14:creationId xmlns:p14="http://schemas.microsoft.com/office/powerpoint/2010/main" val="33330817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
              <a:schemeClr val="bg2">
                <a:tint val="97000"/>
                <a:hueMod val="92000"/>
                <a:satMod val="169000"/>
                <a:lumMod val="164000"/>
              </a:schemeClr>
            </a:gs>
            <a:gs pos="100000">
              <a:schemeClr val="accent1">
                <a:lumMod val="50000"/>
              </a:schemeClr>
            </a:gs>
          </a:gsLst>
          <a:lin ang="6120000" scaled="1"/>
        </a:gradFill>
        <a:effectLst/>
      </p:bgPr>
    </p:bg>
    <p:spTree>
      <p:nvGrpSpPr>
        <p:cNvPr id="1" name=""/>
        <p:cNvGrpSpPr/>
        <p:nvPr/>
      </p:nvGrpSpPr>
      <p:grpSpPr>
        <a:xfrm>
          <a:off x="0" y="0"/>
          <a:ext cx="0" cy="0"/>
          <a:chOff x="0" y="0"/>
          <a:chExt cx="0" cy="0"/>
        </a:xfrm>
      </p:grpSpPr>
      <p:sp>
        <p:nvSpPr>
          <p:cNvPr id="6" name="Title 1"/>
          <p:cNvSpPr txBox="1">
            <a:spLocks/>
          </p:cNvSpPr>
          <p:nvPr/>
        </p:nvSpPr>
        <p:spPr>
          <a:xfrm>
            <a:off x="692234" y="1455822"/>
            <a:ext cx="4840288" cy="4546599"/>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a:t>The A.A.C.E. MISSION   </a:t>
            </a:r>
            <a:r>
              <a:rPr lang="en-US" sz="3200" dirty="0"/>
              <a:t>to be the resource for student athletes progressing to college</a:t>
            </a:r>
          </a:p>
          <a:p>
            <a:br>
              <a:rPr lang="en-US" sz="3200" dirty="0">
                <a:solidFill>
                  <a:schemeClr val="accent1">
                    <a:lumMod val="50000"/>
                  </a:schemeClr>
                </a:solidFill>
              </a:rPr>
            </a:br>
            <a:br>
              <a:rPr lang="en-US" sz="3200" dirty="0">
                <a:solidFill>
                  <a:schemeClr val="accent1">
                    <a:lumMod val="50000"/>
                  </a:schemeClr>
                </a:solidFill>
              </a:rPr>
            </a:br>
            <a:br>
              <a:rPr lang="en-US" sz="3200" dirty="0">
                <a:solidFill>
                  <a:schemeClr val="accent1">
                    <a:lumMod val="50000"/>
                  </a:schemeClr>
                </a:solidFill>
              </a:rPr>
            </a:br>
            <a:endParaRPr lang="en-US" sz="3100" dirty="0">
              <a:solidFill>
                <a:schemeClr val="accent1">
                  <a:lumMod val="50000"/>
                </a:schemeClr>
              </a:solidFill>
            </a:endParaRPr>
          </a:p>
        </p:txBody>
      </p:sp>
      <p:sp>
        <p:nvSpPr>
          <p:cNvPr id="4" name="TextBox 3"/>
          <p:cNvSpPr txBox="1"/>
          <p:nvPr/>
        </p:nvSpPr>
        <p:spPr>
          <a:xfrm>
            <a:off x="684212" y="4278868"/>
            <a:ext cx="4268788" cy="584775"/>
          </a:xfrm>
          <a:prstGeom prst="rect">
            <a:avLst/>
          </a:prstGeom>
          <a:noFill/>
        </p:spPr>
        <p:txBody>
          <a:bodyPr wrap="square" rtlCol="0">
            <a:spAutoFit/>
          </a:bodyPr>
          <a:lstStyle/>
          <a:p>
            <a:r>
              <a:rPr lang="en-US" sz="3200" dirty="0"/>
              <a:t>AND BEYOND</a:t>
            </a:r>
          </a:p>
        </p:txBody>
      </p:sp>
    </p:spTree>
    <p:extLst>
      <p:ext uri="{BB962C8B-B14F-4D97-AF65-F5344CB8AC3E}">
        <p14:creationId xmlns:p14="http://schemas.microsoft.com/office/powerpoint/2010/main" val="8409654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
              <a:schemeClr val="bg2">
                <a:tint val="97000"/>
                <a:hueMod val="92000"/>
                <a:satMod val="169000"/>
                <a:lumMod val="164000"/>
              </a:schemeClr>
            </a:gs>
            <a:gs pos="100000">
              <a:schemeClr val="accent1">
                <a:lumMod val="5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4212" y="1447800"/>
            <a:ext cx="10745788" cy="4546599"/>
          </a:xfrm>
        </p:spPr>
        <p:txBody>
          <a:bodyPr>
            <a:normAutofit/>
          </a:bodyPr>
          <a:lstStyle/>
          <a:p>
            <a:r>
              <a:rPr lang="en-US" sz="3200" b="1" dirty="0">
                <a:solidFill>
                  <a:srgbClr val="FFFF00"/>
                </a:solidFill>
              </a:rPr>
              <a:t>THE A.A.C.E. MISSION:</a:t>
            </a:r>
            <a:br>
              <a:rPr lang="en-US" sz="3200" b="1" dirty="0">
                <a:solidFill>
                  <a:srgbClr val="FFFF00"/>
                </a:solidFill>
              </a:rPr>
            </a:br>
            <a:br>
              <a:rPr lang="en-US" sz="3200" dirty="0"/>
            </a:br>
            <a:r>
              <a:rPr lang="en-US" sz="3200" dirty="0"/>
              <a:t>To instill a culture of personal, Academic and Athletic achievement for lifelong success in today’s youth.   </a:t>
            </a:r>
            <a:br>
              <a:rPr lang="en-US" sz="3200" dirty="0"/>
            </a:br>
            <a:endParaRPr lang="en-US" sz="3100" dirty="0"/>
          </a:p>
        </p:txBody>
      </p:sp>
    </p:spTree>
    <p:extLst>
      <p:ext uri="{BB962C8B-B14F-4D97-AF65-F5344CB8AC3E}">
        <p14:creationId xmlns:p14="http://schemas.microsoft.com/office/powerpoint/2010/main" val="23411915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
              <a:schemeClr val="bg2">
                <a:tint val="97000"/>
                <a:hueMod val="92000"/>
                <a:satMod val="169000"/>
                <a:lumMod val="164000"/>
              </a:schemeClr>
            </a:gs>
            <a:gs pos="100000">
              <a:schemeClr val="accent1">
                <a:lumMod val="5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100" dirty="0"/>
              <a:t> </a:t>
            </a:r>
          </a:p>
        </p:txBody>
      </p:sp>
      <p:pic>
        <p:nvPicPr>
          <p:cNvPr id="4" name="Picture 3" descr="AARC Logo"/>
          <p:cNvPicPr>
            <a:picLocks noChangeAspect="1" noChangeArrowheads="1"/>
          </p:cNvPicPr>
          <p:nvPr/>
        </p:nvPicPr>
        <p:blipFill rotWithShape="1">
          <a:blip r:embed="rId3">
            <a:lum bright="-20000" contrast="40000"/>
            <a:extLst>
              <a:ext uri="{28A0092B-C50C-407E-A947-70E740481C1C}">
                <a14:useLocalDpi xmlns:a14="http://schemas.microsoft.com/office/drawing/2010/main" val="0"/>
              </a:ext>
            </a:extLst>
          </a:blip>
          <a:srcRect l="70115" t="60943" r="13232" b="33039"/>
          <a:stretch/>
        </p:blipFill>
        <p:spPr bwMode="auto">
          <a:xfrm>
            <a:off x="3174849" y="2460764"/>
            <a:ext cx="5679060" cy="148258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75249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
              <a:schemeClr val="bg2">
                <a:tint val="97000"/>
                <a:hueMod val="92000"/>
                <a:satMod val="169000"/>
                <a:lumMod val="164000"/>
              </a:schemeClr>
            </a:gs>
            <a:gs pos="100000">
              <a:schemeClr val="accent1">
                <a:lumMod val="5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100" dirty="0"/>
              <a:t> </a:t>
            </a:r>
          </a:p>
        </p:txBody>
      </p:sp>
      <p:sp>
        <p:nvSpPr>
          <p:cNvPr id="3" name="Rectangle 2"/>
          <p:cNvSpPr/>
          <p:nvPr/>
        </p:nvSpPr>
        <p:spPr>
          <a:xfrm>
            <a:off x="3657600" y="2452984"/>
            <a:ext cx="4876800" cy="1569660"/>
          </a:xfrm>
          <a:prstGeom prst="rect">
            <a:avLst/>
          </a:prstGeom>
          <a:noFill/>
        </p:spPr>
        <p:txBody>
          <a:bodyPr wrap="square" lIns="91440" tIns="45720" rIns="91440" bIns="45720">
            <a:spAutoFit/>
          </a:bodyPr>
          <a:lstStyle/>
          <a:p>
            <a:pPr algn="ctr"/>
            <a:r>
              <a:rPr lang="en-US" sz="9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AACE</a:t>
            </a:r>
          </a:p>
        </p:txBody>
      </p:sp>
    </p:spTree>
    <p:extLst>
      <p:ext uri="{BB962C8B-B14F-4D97-AF65-F5344CB8AC3E}">
        <p14:creationId xmlns:p14="http://schemas.microsoft.com/office/powerpoint/2010/main" val="30919653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
              <a:schemeClr val="bg2">
                <a:tint val="97000"/>
                <a:hueMod val="92000"/>
                <a:satMod val="169000"/>
                <a:lumMod val="164000"/>
              </a:schemeClr>
            </a:gs>
            <a:gs pos="100000">
              <a:schemeClr val="accent1">
                <a:lumMod val="5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100" dirty="0"/>
              <a:t> </a:t>
            </a:r>
          </a:p>
        </p:txBody>
      </p:sp>
      <p:pic>
        <p:nvPicPr>
          <p:cNvPr id="4" name="Picture 3" descr="AARC Logo"/>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l="59048" t="51775" r="2930" b="9981"/>
          <a:stretch>
            <a:fillRect/>
          </a:stretch>
        </p:blipFill>
        <p:spPr bwMode="auto">
          <a:xfrm>
            <a:off x="1657350" y="366150"/>
            <a:ext cx="8305800" cy="603607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0336224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
              <a:schemeClr val="bg2">
                <a:tint val="97000"/>
                <a:hueMod val="92000"/>
                <a:satMod val="169000"/>
                <a:lumMod val="164000"/>
              </a:schemeClr>
            </a:gs>
            <a:gs pos="100000">
              <a:schemeClr val="accent1">
                <a:lumMod val="50000"/>
              </a:schemeClr>
            </a:gs>
          </a:gsLst>
          <a:lin ang="6120000" scaled="1"/>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28637" y="4407119"/>
            <a:ext cx="11202988" cy="1947333"/>
          </a:xfrm>
        </p:spPr>
        <p:txBody>
          <a:bodyPr>
            <a:normAutofit fontScale="92500" lnSpcReduction="10000"/>
          </a:bodyPr>
          <a:lstStyle/>
          <a:p>
            <a:r>
              <a:rPr lang="en-US" dirty="0">
                <a:solidFill>
                  <a:schemeClr val="tx1"/>
                </a:solidFill>
              </a:rPr>
              <a:t>Academics</a:t>
            </a:r>
          </a:p>
          <a:p>
            <a:r>
              <a:rPr lang="en-US" dirty="0">
                <a:solidFill>
                  <a:schemeClr val="tx1"/>
                </a:solidFill>
              </a:rPr>
              <a:t>Athletics</a:t>
            </a:r>
          </a:p>
          <a:p>
            <a:r>
              <a:rPr lang="en-US" dirty="0">
                <a:solidFill>
                  <a:schemeClr val="tx1"/>
                </a:solidFill>
              </a:rPr>
              <a:t>Character</a:t>
            </a:r>
          </a:p>
          <a:p>
            <a:r>
              <a:rPr lang="en-US" dirty="0">
                <a:solidFill>
                  <a:schemeClr val="tx1"/>
                </a:solidFill>
              </a:rPr>
              <a:t>Excellence</a:t>
            </a:r>
          </a:p>
          <a:p>
            <a:r>
              <a:rPr lang="en-US" dirty="0">
                <a:solidFill>
                  <a:schemeClr val="tx1"/>
                </a:solidFill>
              </a:rPr>
              <a:t>	</a:t>
            </a:r>
          </a:p>
        </p:txBody>
      </p:sp>
      <p:sp>
        <p:nvSpPr>
          <p:cNvPr id="5" name="Title 1"/>
          <p:cNvSpPr txBox="1">
            <a:spLocks/>
          </p:cNvSpPr>
          <p:nvPr/>
        </p:nvSpPr>
        <p:spPr>
          <a:xfrm>
            <a:off x="684212" y="685799"/>
            <a:ext cx="8001000" cy="2971801"/>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br>
              <a:rPr lang="en-US" sz="3200" dirty="0"/>
            </a:br>
            <a:r>
              <a:rPr lang="en-US" sz="3200" dirty="0"/>
              <a:t>Creative STRATEGY - Graphics</a:t>
            </a:r>
            <a:endParaRPr lang="en-US" sz="3100" dirty="0"/>
          </a:p>
        </p:txBody>
      </p:sp>
      <p:pic>
        <p:nvPicPr>
          <p:cNvPr id="8" name="Picture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76743" y="1521213"/>
            <a:ext cx="3444815" cy="344481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5641" y="2247019"/>
            <a:ext cx="2825388" cy="2275481"/>
          </a:xfrm>
          <a:prstGeom prst="rect">
            <a:avLst/>
          </a:prstGeom>
        </p:spPr>
      </p:pic>
    </p:spTree>
    <p:extLst>
      <p:ext uri="{BB962C8B-B14F-4D97-AF65-F5344CB8AC3E}">
        <p14:creationId xmlns:p14="http://schemas.microsoft.com/office/powerpoint/2010/main" val="22534487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750"/>
                                        <p:tgtEl>
                                          <p:spTgt spid="8"/>
                                        </p:tgtEl>
                                      </p:cBhvr>
                                    </p:animEffect>
                                    <p:set>
                                      <p:cBhvr>
                                        <p:cTn id="12" dur="1" fill="hold">
                                          <p:stCondLst>
                                            <p:cond delay="74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75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1000"/>
                                        <p:tgtEl>
                                          <p:spTgt spid="9"/>
                                        </p:tgtEl>
                                      </p:cBhvr>
                                    </p:animEffect>
                                    <p:set>
                                      <p:cBhvr>
                                        <p:cTn id="22"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
              <a:schemeClr val="bg2">
                <a:tint val="97000"/>
                <a:hueMod val="92000"/>
                <a:satMod val="169000"/>
                <a:lumMod val="164000"/>
              </a:schemeClr>
            </a:gs>
            <a:gs pos="100000">
              <a:schemeClr val="accent1">
                <a:lumMod val="50000"/>
              </a:schemeClr>
            </a:gs>
          </a:gsLst>
          <a:lin ang="6120000" scaled="1"/>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28637" y="4407119"/>
            <a:ext cx="11202988" cy="1947333"/>
          </a:xfrm>
        </p:spPr>
        <p:txBody>
          <a:bodyPr>
            <a:normAutofit fontScale="92500" lnSpcReduction="10000"/>
          </a:bodyPr>
          <a:lstStyle/>
          <a:p>
            <a:r>
              <a:rPr lang="en-US" dirty="0">
                <a:solidFill>
                  <a:schemeClr val="tx1"/>
                </a:solidFill>
              </a:rPr>
              <a:t>Academics</a:t>
            </a:r>
          </a:p>
          <a:p>
            <a:r>
              <a:rPr lang="en-US" dirty="0">
                <a:solidFill>
                  <a:schemeClr val="tx1"/>
                </a:solidFill>
              </a:rPr>
              <a:t>Athletics</a:t>
            </a:r>
          </a:p>
          <a:p>
            <a:r>
              <a:rPr lang="en-US" dirty="0">
                <a:solidFill>
                  <a:schemeClr val="tx1"/>
                </a:solidFill>
              </a:rPr>
              <a:t>Character</a:t>
            </a:r>
          </a:p>
          <a:p>
            <a:r>
              <a:rPr lang="en-US" dirty="0">
                <a:solidFill>
                  <a:schemeClr val="tx1"/>
                </a:solidFill>
              </a:rPr>
              <a:t>Excellence</a:t>
            </a:r>
          </a:p>
          <a:p>
            <a:r>
              <a:rPr lang="en-US" dirty="0">
                <a:solidFill>
                  <a:schemeClr val="tx1"/>
                </a:solidFill>
              </a:rPr>
              <a:t>	</a:t>
            </a:r>
          </a:p>
        </p:txBody>
      </p:sp>
      <p:sp>
        <p:nvSpPr>
          <p:cNvPr id="5" name="Title 1"/>
          <p:cNvSpPr txBox="1">
            <a:spLocks/>
          </p:cNvSpPr>
          <p:nvPr/>
        </p:nvSpPr>
        <p:spPr>
          <a:xfrm>
            <a:off x="684212" y="685799"/>
            <a:ext cx="8001000" cy="2971801"/>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br>
              <a:rPr lang="en-US" sz="3200" dirty="0">
                <a:solidFill>
                  <a:prstClr val="white"/>
                </a:solidFill>
              </a:rPr>
            </a:br>
            <a:r>
              <a:rPr lang="en-US" sz="3200" dirty="0">
                <a:solidFill>
                  <a:prstClr val="white"/>
                </a:solidFill>
              </a:rPr>
              <a:t>Creative STRATEGY - Graphics</a:t>
            </a:r>
            <a:endParaRPr lang="en-US" sz="3100" dirty="0">
              <a:solidFill>
                <a:prstClr val="white"/>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1071" y="2176939"/>
            <a:ext cx="2539682" cy="2539682"/>
          </a:xfrm>
          <a:prstGeom prst="rect">
            <a:avLst/>
          </a:prstGeom>
        </p:spPr>
      </p:pic>
    </p:spTree>
    <p:extLst>
      <p:ext uri="{BB962C8B-B14F-4D97-AF65-F5344CB8AC3E}">
        <p14:creationId xmlns:p14="http://schemas.microsoft.com/office/powerpoint/2010/main" val="14105157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
              <a:schemeClr val="bg2">
                <a:tint val="97000"/>
                <a:hueMod val="92000"/>
                <a:satMod val="169000"/>
                <a:lumMod val="164000"/>
              </a:schemeClr>
            </a:gs>
            <a:gs pos="100000">
              <a:schemeClr val="accent1">
                <a:lumMod val="5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br>
              <a:rPr lang="en-US" sz="3200" dirty="0"/>
            </a:br>
            <a:endParaRPr lang="en-US" sz="3100" dirty="0"/>
          </a:p>
        </p:txBody>
      </p:sp>
      <p:sp>
        <p:nvSpPr>
          <p:cNvPr id="3" name="Subtitle 2"/>
          <p:cNvSpPr>
            <a:spLocks noGrp="1"/>
          </p:cNvSpPr>
          <p:nvPr>
            <p:ph type="subTitle" idx="1"/>
          </p:nvPr>
        </p:nvSpPr>
        <p:spPr>
          <a:xfrm>
            <a:off x="684212" y="3843867"/>
            <a:ext cx="7373938" cy="1947333"/>
          </a:xfrm>
        </p:spPr>
        <p:txBody>
          <a:bodyPr/>
          <a:lstStyle/>
          <a:p>
            <a:endParaRPr lang="en-US" dirty="0">
              <a:solidFill>
                <a:schemeClr val="tx1"/>
              </a:solidFill>
            </a:endParaRPr>
          </a:p>
          <a:p>
            <a:endParaRPr lang="en-US" dirty="0"/>
          </a:p>
        </p:txBody>
      </p:sp>
      <p:sp>
        <p:nvSpPr>
          <p:cNvPr id="6" name="Subtitle 2"/>
          <p:cNvSpPr txBox="1">
            <a:spLocks/>
          </p:cNvSpPr>
          <p:nvPr/>
        </p:nvSpPr>
        <p:spPr>
          <a:xfrm>
            <a:off x="528637" y="4407119"/>
            <a:ext cx="11202988" cy="1947333"/>
          </a:xfrm>
          <a:prstGeom prst="rect">
            <a:avLst/>
          </a:prstGeom>
        </p:spPr>
        <p:txBody>
          <a:bodyPr vert="horz" lIns="91440" tIns="45720" rIns="91440" bIns="45720" rtlCol="0" anchor="t">
            <a:normAutofit fontScale="92500" lnSpcReduction="10000"/>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r>
              <a:rPr lang="en-US" dirty="0">
                <a:solidFill>
                  <a:schemeClr val="tx1"/>
                </a:solidFill>
              </a:rPr>
              <a:t>Academics</a:t>
            </a:r>
          </a:p>
          <a:p>
            <a:r>
              <a:rPr lang="en-US" dirty="0">
                <a:solidFill>
                  <a:schemeClr val="tx1"/>
                </a:solidFill>
              </a:rPr>
              <a:t>Athletics</a:t>
            </a:r>
          </a:p>
          <a:p>
            <a:r>
              <a:rPr lang="en-US" dirty="0">
                <a:solidFill>
                  <a:schemeClr val="tx1"/>
                </a:solidFill>
              </a:rPr>
              <a:t>Character</a:t>
            </a:r>
          </a:p>
          <a:p>
            <a:r>
              <a:rPr lang="en-US" dirty="0">
                <a:solidFill>
                  <a:schemeClr val="tx1"/>
                </a:solidFill>
              </a:rPr>
              <a:t>Excellence</a:t>
            </a:r>
          </a:p>
          <a:p>
            <a:r>
              <a:rPr lang="en-US" dirty="0">
                <a:solidFill>
                  <a:schemeClr val="tx1"/>
                </a:solidFill>
              </a:rPr>
              <a:t>	</a:t>
            </a:r>
          </a:p>
        </p:txBody>
      </p:sp>
      <p:sp>
        <p:nvSpPr>
          <p:cNvPr id="7" name="Title 1"/>
          <p:cNvSpPr txBox="1">
            <a:spLocks/>
          </p:cNvSpPr>
          <p:nvPr/>
        </p:nvSpPr>
        <p:spPr>
          <a:xfrm>
            <a:off x="684212" y="685799"/>
            <a:ext cx="8001000" cy="2971801"/>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br>
              <a:rPr lang="en-US" sz="3200" dirty="0">
                <a:solidFill>
                  <a:prstClr val="white"/>
                </a:solidFill>
              </a:rPr>
            </a:br>
            <a:r>
              <a:rPr lang="en-US" sz="3200" dirty="0">
                <a:solidFill>
                  <a:prstClr val="white"/>
                </a:solidFill>
              </a:rPr>
              <a:t>Creative STRATEGY - Graphics</a:t>
            </a:r>
            <a:endParaRPr lang="en-US" sz="3100" dirty="0">
              <a:solidFill>
                <a:prstClr val="white"/>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5038" y="3657600"/>
            <a:ext cx="2159985" cy="2488150"/>
          </a:xfrm>
          <a:prstGeom prst="rect">
            <a:avLst/>
          </a:prstGeom>
        </p:spPr>
      </p:pic>
      <p:pic>
        <p:nvPicPr>
          <p:cNvPr id="2050" name="Picture 2" descr="http://static1.1.sqspcdn.com/static/f/307641/18178364/1336944858020/A_Plus.jpg?token=Kyrs%2F4OzpxhXfzenKRiHZzWBviE%3D"/>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419996">
            <a:off x="7490605" y="1177298"/>
            <a:ext cx="2468837" cy="246883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iconeventcatering.com.au/img/awar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880615">
            <a:off x="9340197" y="587126"/>
            <a:ext cx="2726734" cy="272673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cvuploader.com/blog/wp-content/uploads/2015/04/ace_card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61275" y="4555504"/>
            <a:ext cx="2857500" cy="2362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703921">
            <a:off x="5220451" y="1033508"/>
            <a:ext cx="2039150" cy="1569660"/>
          </a:xfrm>
          <a:prstGeom prst="rect">
            <a:avLst/>
          </a:prstGeom>
          <a:noFill/>
        </p:spPr>
        <p:txBody>
          <a:bodyPr wrap="square" lIns="91440" tIns="45720" rIns="91440" bIns="45720">
            <a:spAutoFit/>
          </a:bodyPr>
          <a:lstStyle/>
          <a:p>
            <a:pPr algn="ctr"/>
            <a:r>
              <a:rPr lang="en-US" sz="9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Forte" panose="03060902040502070203" pitchFamily="66" charset="0"/>
              </a:rPr>
              <a:t>#1</a:t>
            </a:r>
          </a:p>
        </p:txBody>
      </p:sp>
    </p:spTree>
    <p:extLst>
      <p:ext uri="{BB962C8B-B14F-4D97-AF65-F5344CB8AC3E}">
        <p14:creationId xmlns:p14="http://schemas.microsoft.com/office/powerpoint/2010/main" val="40666584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par>
                                <p:cTn id="11" presetID="10" presetClass="entr" presetSubtype="0" fill="hold" nodeType="withEffect">
                                  <p:stCondLst>
                                    <p:cond delay="0"/>
                                  </p:stCondLst>
                                  <p:childTnLst>
                                    <p:set>
                                      <p:cBhvr>
                                        <p:cTn id="12" dur="1" fill="hold">
                                          <p:stCondLst>
                                            <p:cond delay="0"/>
                                          </p:stCondLst>
                                        </p:cTn>
                                        <p:tgtEl>
                                          <p:spTgt spid="2056"/>
                                        </p:tgtEl>
                                        <p:attrNameLst>
                                          <p:attrName>style.visibility</p:attrName>
                                        </p:attrNameLst>
                                      </p:cBhvr>
                                      <p:to>
                                        <p:strVal val="visible"/>
                                      </p:to>
                                    </p:set>
                                    <p:animEffect transition="in" filter="fade">
                                      <p:cBhvr>
                                        <p:cTn id="13" dur="500"/>
                                        <p:tgtEl>
                                          <p:spTgt spid="2056"/>
                                        </p:tgtEl>
                                      </p:cBhvr>
                                    </p:animEffect>
                                  </p:childTnLst>
                                </p:cTn>
                              </p:par>
                              <p:par>
                                <p:cTn id="14" presetID="10" presetClass="entr" presetSubtype="0" fill="hold" nodeType="withEffect">
                                  <p:stCondLst>
                                    <p:cond delay="0"/>
                                  </p:stCondLst>
                                  <p:childTnLst>
                                    <p:set>
                                      <p:cBhvr>
                                        <p:cTn id="15" dur="1" fill="hold">
                                          <p:stCondLst>
                                            <p:cond delay="0"/>
                                          </p:stCondLst>
                                        </p:cTn>
                                        <p:tgtEl>
                                          <p:spTgt spid="2058"/>
                                        </p:tgtEl>
                                        <p:attrNameLst>
                                          <p:attrName>style.visibility</p:attrName>
                                        </p:attrNameLst>
                                      </p:cBhvr>
                                      <p:to>
                                        <p:strVal val="visible"/>
                                      </p:to>
                                    </p:set>
                                    <p:animEffect transition="in" filter="fade">
                                      <p:cBhvr>
                                        <p:cTn id="16" dur="500"/>
                                        <p:tgtEl>
                                          <p:spTgt spid="2058"/>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
              <a:schemeClr val="bg2">
                <a:tint val="97000"/>
                <a:hueMod val="92000"/>
                <a:satMod val="169000"/>
                <a:lumMod val="164000"/>
              </a:schemeClr>
            </a:gs>
            <a:gs pos="100000">
              <a:schemeClr val="accent1">
                <a:lumMod val="5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br>
              <a:rPr lang="en-US" sz="3200" dirty="0"/>
            </a:br>
            <a:endParaRPr lang="en-US" sz="3100" dirty="0"/>
          </a:p>
        </p:txBody>
      </p:sp>
      <p:sp>
        <p:nvSpPr>
          <p:cNvPr id="3" name="Subtitle 2"/>
          <p:cNvSpPr>
            <a:spLocks noGrp="1"/>
          </p:cNvSpPr>
          <p:nvPr>
            <p:ph type="subTitle" idx="1"/>
          </p:nvPr>
        </p:nvSpPr>
        <p:spPr>
          <a:xfrm>
            <a:off x="684212" y="3843867"/>
            <a:ext cx="11202988" cy="2323017"/>
          </a:xfrm>
        </p:spPr>
        <p:txBody>
          <a:bodyPr>
            <a:normAutofit fontScale="85000" lnSpcReduction="20000"/>
          </a:bodyPr>
          <a:lstStyle/>
          <a:p>
            <a:endParaRPr lang="en-US" dirty="0">
              <a:solidFill>
                <a:schemeClr val="tx1"/>
              </a:solidFill>
            </a:endParaRPr>
          </a:p>
          <a:p>
            <a:r>
              <a:rPr lang="en-US" sz="3000" dirty="0">
                <a:solidFill>
                  <a:schemeClr val="tx1"/>
                </a:solidFill>
              </a:rPr>
              <a:t>Logo</a:t>
            </a:r>
          </a:p>
          <a:p>
            <a:r>
              <a:rPr lang="en-US" sz="3000" dirty="0">
                <a:solidFill>
                  <a:schemeClr val="tx1"/>
                </a:solidFill>
              </a:rPr>
              <a:t>New brand image that will define the AACE organization and its purpose, through a strong and relevant graphic design that will be visually memorable and significant. </a:t>
            </a:r>
          </a:p>
          <a:p>
            <a:r>
              <a:rPr lang="en-US" dirty="0">
                <a:solidFill>
                  <a:schemeClr val="tx1"/>
                </a:solidFill>
              </a:rPr>
              <a:t>	</a:t>
            </a:r>
          </a:p>
        </p:txBody>
      </p:sp>
    </p:spTree>
    <p:extLst>
      <p:ext uri="{BB962C8B-B14F-4D97-AF65-F5344CB8AC3E}">
        <p14:creationId xmlns:p14="http://schemas.microsoft.com/office/powerpoint/2010/main" val="25010047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
              <a:schemeClr val="bg2">
                <a:tint val="97000"/>
                <a:hueMod val="92000"/>
                <a:satMod val="169000"/>
                <a:lumMod val="164000"/>
              </a:schemeClr>
            </a:gs>
            <a:gs pos="100000">
              <a:schemeClr val="accent1">
                <a:lumMod val="50000"/>
              </a:schemeClr>
            </a:gs>
          </a:gsLst>
          <a:lin ang="612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389971" y="1607236"/>
            <a:ext cx="5196468" cy="3777168"/>
          </a:xfrm>
          <a:prstGeom prst="rect">
            <a:avLst/>
          </a:prstGeom>
        </p:spPr>
      </p:pic>
    </p:spTree>
    <p:extLst>
      <p:ext uri="{BB962C8B-B14F-4D97-AF65-F5344CB8AC3E}">
        <p14:creationId xmlns:p14="http://schemas.microsoft.com/office/powerpoint/2010/main" val="32846958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
              <a:schemeClr val="bg2">
                <a:tint val="97000"/>
                <a:hueMod val="92000"/>
                <a:satMod val="169000"/>
                <a:lumMod val="164000"/>
              </a:schemeClr>
            </a:gs>
            <a:gs pos="100000">
              <a:schemeClr val="accent1">
                <a:lumMod val="50000"/>
              </a:schemeClr>
            </a:gs>
          </a:gsLst>
          <a:lin ang="612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4721" y="1534526"/>
            <a:ext cx="2418230" cy="3466130"/>
          </a:xfrm>
          <a:prstGeom prst="rect">
            <a:avLst/>
          </a:prstGeom>
        </p:spPr>
      </p:pic>
      <p:sp>
        <p:nvSpPr>
          <p:cNvPr id="10" name="Rounded Rectangle 9"/>
          <p:cNvSpPr/>
          <p:nvPr/>
        </p:nvSpPr>
        <p:spPr>
          <a:xfrm>
            <a:off x="1957138" y="4410621"/>
            <a:ext cx="8518357" cy="2576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7498" y="1336369"/>
            <a:ext cx="3375328" cy="3680329"/>
          </a:xfrm>
          <a:prstGeom prst="rect">
            <a:avLst/>
          </a:prstGeom>
        </p:spPr>
      </p:pic>
      <p:pic>
        <p:nvPicPr>
          <p:cNvPr id="2050" name="Picture 2" descr="Pictur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7026" y="1534526"/>
            <a:ext cx="2419069" cy="346613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51" name="Picture 3" descr="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0944" y="1607554"/>
            <a:ext cx="3771191" cy="332007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Isosceles Triangle 2"/>
          <p:cNvSpPr/>
          <p:nvPr/>
        </p:nvSpPr>
        <p:spPr>
          <a:xfrm>
            <a:off x="2724729" y="2623080"/>
            <a:ext cx="847570" cy="1106905"/>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03477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1"/>
                                        </p:tgtEl>
                                        <p:attrNameLst>
                                          <p:attrName>style.visibility</p:attrName>
                                        </p:attrNameLst>
                                      </p:cBhvr>
                                      <p:to>
                                        <p:strVal val="visible"/>
                                      </p:to>
                                    </p:set>
                                    <p:anim calcmode="lin" valueType="num">
                                      <p:cBhvr additive="base">
                                        <p:cTn id="19" dur="500" fill="hold"/>
                                        <p:tgtEl>
                                          <p:spTgt spid="2051"/>
                                        </p:tgtEl>
                                        <p:attrNameLst>
                                          <p:attrName>ppt_x</p:attrName>
                                        </p:attrNameLst>
                                      </p:cBhvr>
                                      <p:tavLst>
                                        <p:tav tm="0">
                                          <p:val>
                                            <p:strVal val="#ppt_x"/>
                                          </p:val>
                                        </p:tav>
                                        <p:tav tm="100000">
                                          <p:val>
                                            <p:strVal val="#ppt_x"/>
                                          </p:val>
                                        </p:tav>
                                      </p:tavLst>
                                    </p:anim>
                                    <p:anim calcmode="lin" valueType="num">
                                      <p:cBhvr additive="base">
                                        <p:cTn id="20"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4.79167E-6 1.11111E-6 L -0.19662 -0.00162 " pathEditMode="relative" rAng="0" ptsTypes="AA">
                                      <p:cBhvr>
                                        <p:cTn id="24" dur="2000" fill="hold"/>
                                        <p:tgtEl>
                                          <p:spTgt spid="2050"/>
                                        </p:tgtEl>
                                        <p:attrNameLst>
                                          <p:attrName>ppt_x</p:attrName>
                                          <p:attrName>ppt_y</p:attrName>
                                        </p:attrNameLst>
                                      </p:cBhvr>
                                      <p:rCtr x="-9831" y="-93"/>
                                    </p:animMotion>
                                  </p:childTnLst>
                                </p:cTn>
                              </p:par>
                            </p:childTnLst>
                          </p:cTn>
                        </p:par>
                      </p:childTnLst>
                    </p:cTn>
                  </p:par>
                  <p:par>
                    <p:cTn id="25" fill="hold">
                      <p:stCondLst>
                        <p:cond delay="indefinite"/>
                      </p:stCondLst>
                      <p:childTnLst>
                        <p:par>
                          <p:cTn id="26" fill="hold">
                            <p:stCondLst>
                              <p:cond delay="0"/>
                            </p:stCondLst>
                            <p:childTnLst>
                              <p:par>
                                <p:cTn id="27" presetID="35" presetClass="path" presetSubtype="0" accel="50000" decel="50000" fill="hold" nodeType="clickEffect">
                                  <p:stCondLst>
                                    <p:cond delay="0"/>
                                  </p:stCondLst>
                                  <p:childTnLst>
                                    <p:animMotion origin="layout" path="M 0.07474 1.11111E-6 L -0.17526 1.11111E-6 " pathEditMode="relative" rAng="0" ptsTypes="AA">
                                      <p:cBhvr>
                                        <p:cTn id="28" dur="2000" fill="hold"/>
                                        <p:tgtEl>
                                          <p:spTgt spid="2051"/>
                                        </p:tgtEl>
                                        <p:attrNameLst>
                                          <p:attrName>ppt_x</p:attrName>
                                          <p:attrName>ppt_y</p:attrName>
                                        </p:attrNameLst>
                                      </p:cBhvr>
                                      <p:rCtr x="-12500" y="0"/>
                                    </p:animMotion>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6" presetClass="entr" presetSubtype="32"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circle(out)">
                                      <p:cBhvr>
                                        <p:cTn id="40" dur="20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down)">
                                      <p:cBhvr>
                                        <p:cTn id="45" dur="580">
                                          <p:stCondLst>
                                            <p:cond delay="0"/>
                                          </p:stCondLst>
                                        </p:cTn>
                                        <p:tgtEl>
                                          <p:spTgt spid="3"/>
                                        </p:tgtEl>
                                      </p:cBhvr>
                                    </p:animEffect>
                                    <p:anim calcmode="lin" valueType="num">
                                      <p:cBhvr>
                                        <p:cTn id="4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51" dur="26">
                                          <p:stCondLst>
                                            <p:cond delay="650"/>
                                          </p:stCondLst>
                                        </p:cTn>
                                        <p:tgtEl>
                                          <p:spTgt spid="3"/>
                                        </p:tgtEl>
                                      </p:cBhvr>
                                      <p:to x="100000" y="60000"/>
                                    </p:animScale>
                                    <p:animScale>
                                      <p:cBhvr>
                                        <p:cTn id="52" dur="166" decel="50000">
                                          <p:stCondLst>
                                            <p:cond delay="676"/>
                                          </p:stCondLst>
                                        </p:cTn>
                                        <p:tgtEl>
                                          <p:spTgt spid="3"/>
                                        </p:tgtEl>
                                      </p:cBhvr>
                                      <p:to x="100000" y="100000"/>
                                    </p:animScale>
                                    <p:animScale>
                                      <p:cBhvr>
                                        <p:cTn id="53" dur="26">
                                          <p:stCondLst>
                                            <p:cond delay="1312"/>
                                          </p:stCondLst>
                                        </p:cTn>
                                        <p:tgtEl>
                                          <p:spTgt spid="3"/>
                                        </p:tgtEl>
                                      </p:cBhvr>
                                      <p:to x="100000" y="80000"/>
                                    </p:animScale>
                                    <p:animScale>
                                      <p:cBhvr>
                                        <p:cTn id="54" dur="166" decel="50000">
                                          <p:stCondLst>
                                            <p:cond delay="1338"/>
                                          </p:stCondLst>
                                        </p:cTn>
                                        <p:tgtEl>
                                          <p:spTgt spid="3"/>
                                        </p:tgtEl>
                                      </p:cBhvr>
                                      <p:to x="100000" y="100000"/>
                                    </p:animScale>
                                    <p:animScale>
                                      <p:cBhvr>
                                        <p:cTn id="55" dur="26">
                                          <p:stCondLst>
                                            <p:cond delay="1642"/>
                                          </p:stCondLst>
                                        </p:cTn>
                                        <p:tgtEl>
                                          <p:spTgt spid="3"/>
                                        </p:tgtEl>
                                      </p:cBhvr>
                                      <p:to x="100000" y="90000"/>
                                    </p:animScale>
                                    <p:animScale>
                                      <p:cBhvr>
                                        <p:cTn id="56" dur="166" decel="50000">
                                          <p:stCondLst>
                                            <p:cond delay="1668"/>
                                          </p:stCondLst>
                                        </p:cTn>
                                        <p:tgtEl>
                                          <p:spTgt spid="3"/>
                                        </p:tgtEl>
                                      </p:cBhvr>
                                      <p:to x="100000" y="100000"/>
                                    </p:animScale>
                                    <p:animScale>
                                      <p:cBhvr>
                                        <p:cTn id="57" dur="26">
                                          <p:stCondLst>
                                            <p:cond delay="1808"/>
                                          </p:stCondLst>
                                        </p:cTn>
                                        <p:tgtEl>
                                          <p:spTgt spid="3"/>
                                        </p:tgtEl>
                                      </p:cBhvr>
                                      <p:to x="100000" y="95000"/>
                                    </p:animScale>
                                    <p:animScale>
                                      <p:cBhvr>
                                        <p:cTn id="58" dur="166" decel="50000">
                                          <p:stCondLst>
                                            <p:cond delay="1834"/>
                                          </p:stCondLst>
                                        </p:cTn>
                                        <p:tgtEl>
                                          <p:spTgt spid="3"/>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53" presetClass="exit" presetSubtype="32" fill="hold" nodeType="clickEffect">
                                  <p:stCondLst>
                                    <p:cond delay="0"/>
                                  </p:stCondLst>
                                  <p:childTnLst>
                                    <p:anim calcmode="lin" valueType="num">
                                      <p:cBhvr>
                                        <p:cTn id="62" dur="500"/>
                                        <p:tgtEl>
                                          <p:spTgt spid="2"/>
                                        </p:tgtEl>
                                        <p:attrNameLst>
                                          <p:attrName>ppt_w</p:attrName>
                                        </p:attrNameLst>
                                      </p:cBhvr>
                                      <p:tavLst>
                                        <p:tav tm="0">
                                          <p:val>
                                            <p:strVal val="ppt_w"/>
                                          </p:val>
                                        </p:tav>
                                        <p:tav tm="100000">
                                          <p:val>
                                            <p:fltVal val="0"/>
                                          </p:val>
                                        </p:tav>
                                      </p:tavLst>
                                    </p:anim>
                                    <p:anim calcmode="lin" valueType="num">
                                      <p:cBhvr>
                                        <p:cTn id="63" dur="500"/>
                                        <p:tgtEl>
                                          <p:spTgt spid="2"/>
                                        </p:tgtEl>
                                        <p:attrNameLst>
                                          <p:attrName>ppt_h</p:attrName>
                                        </p:attrNameLst>
                                      </p:cBhvr>
                                      <p:tavLst>
                                        <p:tav tm="0">
                                          <p:val>
                                            <p:strVal val="ppt_h"/>
                                          </p:val>
                                        </p:tav>
                                        <p:tav tm="100000">
                                          <p:val>
                                            <p:fltVal val="0"/>
                                          </p:val>
                                        </p:tav>
                                      </p:tavLst>
                                    </p:anim>
                                    <p:animEffect transition="out" filter="fade">
                                      <p:cBhvr>
                                        <p:cTn id="64" dur="500"/>
                                        <p:tgtEl>
                                          <p:spTgt spid="2"/>
                                        </p:tgtEl>
                                      </p:cBhvr>
                                    </p:animEffect>
                                    <p:set>
                                      <p:cBhvr>
                                        <p:cTn id="65" dur="1" fill="hold">
                                          <p:stCondLst>
                                            <p:cond delay="499"/>
                                          </p:stCondLst>
                                        </p:cTn>
                                        <p:tgtEl>
                                          <p:spTgt spid="2"/>
                                        </p:tgtEl>
                                        <p:attrNameLst>
                                          <p:attrName>style.visibility</p:attrName>
                                        </p:attrNameLst>
                                      </p:cBhvr>
                                      <p:to>
                                        <p:strVal val="hidden"/>
                                      </p:to>
                                    </p:set>
                                  </p:childTnLst>
                                </p:cTn>
                              </p:par>
                              <p:par>
                                <p:cTn id="66" presetID="53" presetClass="exit" presetSubtype="32" fill="hold" nodeType="withEffect">
                                  <p:stCondLst>
                                    <p:cond delay="0"/>
                                  </p:stCondLst>
                                  <p:childTnLst>
                                    <p:anim calcmode="lin" valueType="num">
                                      <p:cBhvr>
                                        <p:cTn id="67" dur="500"/>
                                        <p:tgtEl>
                                          <p:spTgt spid="2050"/>
                                        </p:tgtEl>
                                        <p:attrNameLst>
                                          <p:attrName>ppt_w</p:attrName>
                                        </p:attrNameLst>
                                      </p:cBhvr>
                                      <p:tavLst>
                                        <p:tav tm="0">
                                          <p:val>
                                            <p:strVal val="ppt_w"/>
                                          </p:val>
                                        </p:tav>
                                        <p:tav tm="100000">
                                          <p:val>
                                            <p:fltVal val="0"/>
                                          </p:val>
                                        </p:tav>
                                      </p:tavLst>
                                    </p:anim>
                                    <p:anim calcmode="lin" valueType="num">
                                      <p:cBhvr>
                                        <p:cTn id="68" dur="500"/>
                                        <p:tgtEl>
                                          <p:spTgt spid="2050"/>
                                        </p:tgtEl>
                                        <p:attrNameLst>
                                          <p:attrName>ppt_h</p:attrName>
                                        </p:attrNameLst>
                                      </p:cBhvr>
                                      <p:tavLst>
                                        <p:tav tm="0">
                                          <p:val>
                                            <p:strVal val="ppt_h"/>
                                          </p:val>
                                        </p:tav>
                                        <p:tav tm="100000">
                                          <p:val>
                                            <p:fltVal val="0"/>
                                          </p:val>
                                        </p:tav>
                                      </p:tavLst>
                                    </p:anim>
                                    <p:animEffect transition="out" filter="fade">
                                      <p:cBhvr>
                                        <p:cTn id="69" dur="500"/>
                                        <p:tgtEl>
                                          <p:spTgt spid="2050"/>
                                        </p:tgtEl>
                                      </p:cBhvr>
                                    </p:animEffect>
                                    <p:set>
                                      <p:cBhvr>
                                        <p:cTn id="70" dur="1" fill="hold">
                                          <p:stCondLst>
                                            <p:cond delay="499"/>
                                          </p:stCondLst>
                                        </p:cTn>
                                        <p:tgtEl>
                                          <p:spTgt spid="2050"/>
                                        </p:tgtEl>
                                        <p:attrNameLst>
                                          <p:attrName>style.visibility</p:attrName>
                                        </p:attrNameLst>
                                      </p:cBhvr>
                                      <p:to>
                                        <p:strVal val="hidden"/>
                                      </p:to>
                                    </p:set>
                                  </p:childTnLst>
                                </p:cTn>
                              </p:par>
                              <p:par>
                                <p:cTn id="71" presetID="53" presetClass="exit" presetSubtype="32" fill="hold" nodeType="withEffect">
                                  <p:stCondLst>
                                    <p:cond delay="0"/>
                                  </p:stCondLst>
                                  <p:childTnLst>
                                    <p:anim calcmode="lin" valueType="num">
                                      <p:cBhvr>
                                        <p:cTn id="72" dur="500"/>
                                        <p:tgtEl>
                                          <p:spTgt spid="2051"/>
                                        </p:tgtEl>
                                        <p:attrNameLst>
                                          <p:attrName>ppt_w</p:attrName>
                                        </p:attrNameLst>
                                      </p:cBhvr>
                                      <p:tavLst>
                                        <p:tav tm="0">
                                          <p:val>
                                            <p:strVal val="ppt_w"/>
                                          </p:val>
                                        </p:tav>
                                        <p:tav tm="100000">
                                          <p:val>
                                            <p:fltVal val="0"/>
                                          </p:val>
                                        </p:tav>
                                      </p:tavLst>
                                    </p:anim>
                                    <p:anim calcmode="lin" valueType="num">
                                      <p:cBhvr>
                                        <p:cTn id="73" dur="500"/>
                                        <p:tgtEl>
                                          <p:spTgt spid="2051"/>
                                        </p:tgtEl>
                                        <p:attrNameLst>
                                          <p:attrName>ppt_h</p:attrName>
                                        </p:attrNameLst>
                                      </p:cBhvr>
                                      <p:tavLst>
                                        <p:tav tm="0">
                                          <p:val>
                                            <p:strVal val="ppt_h"/>
                                          </p:val>
                                        </p:tav>
                                        <p:tav tm="100000">
                                          <p:val>
                                            <p:fltVal val="0"/>
                                          </p:val>
                                        </p:tav>
                                      </p:tavLst>
                                    </p:anim>
                                    <p:animEffect transition="out" filter="fade">
                                      <p:cBhvr>
                                        <p:cTn id="74" dur="500"/>
                                        <p:tgtEl>
                                          <p:spTgt spid="2051"/>
                                        </p:tgtEl>
                                      </p:cBhvr>
                                    </p:animEffect>
                                    <p:set>
                                      <p:cBhvr>
                                        <p:cTn id="75" dur="1" fill="hold">
                                          <p:stCondLst>
                                            <p:cond delay="499"/>
                                          </p:stCondLst>
                                        </p:cTn>
                                        <p:tgtEl>
                                          <p:spTgt spid="2051"/>
                                        </p:tgtEl>
                                        <p:attrNameLst>
                                          <p:attrName>style.visibility</p:attrName>
                                        </p:attrNameLst>
                                      </p:cBhvr>
                                      <p:to>
                                        <p:strVal val="hidden"/>
                                      </p:to>
                                    </p:set>
                                  </p:childTnLst>
                                </p:cTn>
                              </p:par>
                              <p:par>
                                <p:cTn id="76" presetID="53" presetClass="exit" presetSubtype="32" fill="hold" grpId="1" nodeType="withEffect">
                                  <p:stCondLst>
                                    <p:cond delay="0"/>
                                  </p:stCondLst>
                                  <p:childTnLst>
                                    <p:anim calcmode="lin" valueType="num">
                                      <p:cBhvr>
                                        <p:cTn id="77" dur="500"/>
                                        <p:tgtEl>
                                          <p:spTgt spid="10"/>
                                        </p:tgtEl>
                                        <p:attrNameLst>
                                          <p:attrName>ppt_w</p:attrName>
                                        </p:attrNameLst>
                                      </p:cBhvr>
                                      <p:tavLst>
                                        <p:tav tm="0">
                                          <p:val>
                                            <p:strVal val="ppt_w"/>
                                          </p:val>
                                        </p:tav>
                                        <p:tav tm="100000">
                                          <p:val>
                                            <p:fltVal val="0"/>
                                          </p:val>
                                        </p:tav>
                                      </p:tavLst>
                                    </p:anim>
                                    <p:anim calcmode="lin" valueType="num">
                                      <p:cBhvr>
                                        <p:cTn id="78" dur="500"/>
                                        <p:tgtEl>
                                          <p:spTgt spid="10"/>
                                        </p:tgtEl>
                                        <p:attrNameLst>
                                          <p:attrName>ppt_h</p:attrName>
                                        </p:attrNameLst>
                                      </p:cBhvr>
                                      <p:tavLst>
                                        <p:tav tm="0">
                                          <p:val>
                                            <p:strVal val="ppt_h"/>
                                          </p:val>
                                        </p:tav>
                                        <p:tav tm="100000">
                                          <p:val>
                                            <p:fltVal val="0"/>
                                          </p:val>
                                        </p:tav>
                                      </p:tavLst>
                                    </p:anim>
                                    <p:animEffect transition="out" filter="fade">
                                      <p:cBhvr>
                                        <p:cTn id="79" dur="500"/>
                                        <p:tgtEl>
                                          <p:spTgt spid="10"/>
                                        </p:tgtEl>
                                      </p:cBhvr>
                                    </p:animEffect>
                                    <p:set>
                                      <p:cBhvr>
                                        <p:cTn id="80" dur="1" fill="hold">
                                          <p:stCondLst>
                                            <p:cond delay="499"/>
                                          </p:stCondLst>
                                        </p:cTn>
                                        <p:tgtEl>
                                          <p:spTgt spid="10"/>
                                        </p:tgtEl>
                                        <p:attrNameLst>
                                          <p:attrName>style.visibility</p:attrName>
                                        </p:attrNameLst>
                                      </p:cBhvr>
                                      <p:to>
                                        <p:strVal val="hidden"/>
                                      </p:to>
                                    </p:set>
                                  </p:childTnLst>
                                </p:cTn>
                              </p:par>
                              <p:par>
                                <p:cTn id="81" presetID="53" presetClass="exit" presetSubtype="32" fill="hold" nodeType="withEffect">
                                  <p:stCondLst>
                                    <p:cond delay="0"/>
                                  </p:stCondLst>
                                  <p:childTnLst>
                                    <p:anim calcmode="lin" valueType="num">
                                      <p:cBhvr>
                                        <p:cTn id="82" dur="500"/>
                                        <p:tgtEl>
                                          <p:spTgt spid="5"/>
                                        </p:tgtEl>
                                        <p:attrNameLst>
                                          <p:attrName>ppt_w</p:attrName>
                                        </p:attrNameLst>
                                      </p:cBhvr>
                                      <p:tavLst>
                                        <p:tav tm="0">
                                          <p:val>
                                            <p:strVal val="ppt_w"/>
                                          </p:val>
                                        </p:tav>
                                        <p:tav tm="100000">
                                          <p:val>
                                            <p:fltVal val="0"/>
                                          </p:val>
                                        </p:tav>
                                      </p:tavLst>
                                    </p:anim>
                                    <p:anim calcmode="lin" valueType="num">
                                      <p:cBhvr>
                                        <p:cTn id="83" dur="500"/>
                                        <p:tgtEl>
                                          <p:spTgt spid="5"/>
                                        </p:tgtEl>
                                        <p:attrNameLst>
                                          <p:attrName>ppt_h</p:attrName>
                                        </p:attrNameLst>
                                      </p:cBhvr>
                                      <p:tavLst>
                                        <p:tav tm="0">
                                          <p:val>
                                            <p:strVal val="ppt_h"/>
                                          </p:val>
                                        </p:tav>
                                        <p:tav tm="100000">
                                          <p:val>
                                            <p:fltVal val="0"/>
                                          </p:val>
                                        </p:tav>
                                      </p:tavLst>
                                    </p:anim>
                                    <p:animEffect transition="out" filter="fade">
                                      <p:cBhvr>
                                        <p:cTn id="84" dur="500"/>
                                        <p:tgtEl>
                                          <p:spTgt spid="5"/>
                                        </p:tgtEl>
                                      </p:cBhvr>
                                    </p:animEffect>
                                    <p:set>
                                      <p:cBhvr>
                                        <p:cTn id="85" dur="1" fill="hold">
                                          <p:stCondLst>
                                            <p:cond delay="499"/>
                                          </p:stCondLst>
                                        </p:cTn>
                                        <p:tgtEl>
                                          <p:spTgt spid="5"/>
                                        </p:tgtEl>
                                        <p:attrNameLst>
                                          <p:attrName>style.visibility</p:attrName>
                                        </p:attrNameLst>
                                      </p:cBhvr>
                                      <p:to>
                                        <p:strVal val="hidden"/>
                                      </p:to>
                                    </p:set>
                                  </p:childTnLst>
                                </p:cTn>
                              </p:par>
                              <p:par>
                                <p:cTn id="86" presetID="53" presetClass="exit" presetSubtype="32" fill="hold" grpId="1" nodeType="withEffect">
                                  <p:stCondLst>
                                    <p:cond delay="0"/>
                                  </p:stCondLst>
                                  <p:childTnLst>
                                    <p:anim calcmode="lin" valueType="num">
                                      <p:cBhvr>
                                        <p:cTn id="87" dur="500"/>
                                        <p:tgtEl>
                                          <p:spTgt spid="3"/>
                                        </p:tgtEl>
                                        <p:attrNameLst>
                                          <p:attrName>ppt_w</p:attrName>
                                        </p:attrNameLst>
                                      </p:cBhvr>
                                      <p:tavLst>
                                        <p:tav tm="0">
                                          <p:val>
                                            <p:strVal val="ppt_w"/>
                                          </p:val>
                                        </p:tav>
                                        <p:tav tm="100000">
                                          <p:val>
                                            <p:fltVal val="0"/>
                                          </p:val>
                                        </p:tav>
                                      </p:tavLst>
                                    </p:anim>
                                    <p:anim calcmode="lin" valueType="num">
                                      <p:cBhvr>
                                        <p:cTn id="88" dur="500"/>
                                        <p:tgtEl>
                                          <p:spTgt spid="3"/>
                                        </p:tgtEl>
                                        <p:attrNameLst>
                                          <p:attrName>ppt_h</p:attrName>
                                        </p:attrNameLst>
                                      </p:cBhvr>
                                      <p:tavLst>
                                        <p:tav tm="0">
                                          <p:val>
                                            <p:strVal val="ppt_h"/>
                                          </p:val>
                                        </p:tav>
                                        <p:tav tm="100000">
                                          <p:val>
                                            <p:fltVal val="0"/>
                                          </p:val>
                                        </p:tav>
                                      </p:tavLst>
                                    </p:anim>
                                    <p:animEffect transition="out" filter="fade">
                                      <p:cBhvr>
                                        <p:cTn id="89" dur="500"/>
                                        <p:tgtEl>
                                          <p:spTgt spid="3"/>
                                        </p:tgtEl>
                                      </p:cBhvr>
                                    </p:animEffect>
                                    <p:set>
                                      <p:cBhvr>
                                        <p:cTn id="90"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3" grpId="0" animBg="1"/>
      <p:bldP spid="3" grpId="1"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
              <a:schemeClr val="bg2">
                <a:tint val="97000"/>
                <a:hueMod val="92000"/>
                <a:satMod val="169000"/>
                <a:lumMod val="164000"/>
              </a:schemeClr>
            </a:gs>
            <a:gs pos="100000">
              <a:schemeClr val="accent1">
                <a:lumMod val="50000"/>
              </a:schemeClr>
            </a:gs>
          </a:gsLst>
          <a:lin ang="6120000" scaled="1"/>
        </a:gradFill>
        <a:effectLst/>
      </p:bgPr>
    </p:bg>
    <p:spTree>
      <p:nvGrpSpPr>
        <p:cNvPr id="1" name=""/>
        <p:cNvGrpSpPr/>
        <p:nvPr/>
      </p:nvGrpSpPr>
      <p:grpSpPr>
        <a:xfrm>
          <a:off x="0" y="0"/>
          <a:ext cx="0" cy="0"/>
          <a:chOff x="0" y="0"/>
          <a:chExt cx="0" cy="0"/>
        </a:xfrm>
      </p:grpSpPr>
      <p:sp>
        <p:nvSpPr>
          <p:cNvPr id="10" name="Rounded Rectangle 9"/>
          <p:cNvSpPr/>
          <p:nvPr/>
        </p:nvSpPr>
        <p:spPr>
          <a:xfrm>
            <a:off x="1828801" y="5613779"/>
            <a:ext cx="8470230" cy="53034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1" y="844336"/>
            <a:ext cx="5213684" cy="5684802"/>
          </a:xfrm>
          <a:prstGeom prst="rect">
            <a:avLst/>
          </a:prstGeom>
        </p:spPr>
      </p:pic>
    </p:spTree>
    <p:extLst>
      <p:ext uri="{BB962C8B-B14F-4D97-AF65-F5344CB8AC3E}">
        <p14:creationId xmlns:p14="http://schemas.microsoft.com/office/powerpoint/2010/main" val="28579418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
              <a:schemeClr val="bg2">
                <a:tint val="97000"/>
                <a:hueMod val="92000"/>
                <a:satMod val="169000"/>
                <a:lumMod val="164000"/>
              </a:schemeClr>
            </a:gs>
            <a:gs pos="100000">
              <a:schemeClr val="accent1">
                <a:lumMod val="5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800" b="1" dirty="0"/>
              <a:t> </a:t>
            </a:r>
            <a:br>
              <a:rPr lang="en-US" sz="2800" b="1" dirty="0"/>
            </a:br>
            <a:br>
              <a:rPr lang="en-US" sz="2800" b="1" dirty="0"/>
            </a:br>
            <a:endParaRPr lang="en-US" sz="3100" dirty="0"/>
          </a:p>
        </p:txBody>
      </p:sp>
      <p:sp>
        <p:nvSpPr>
          <p:cNvPr id="6" name="Title 1"/>
          <p:cNvSpPr txBox="1">
            <a:spLocks/>
          </p:cNvSpPr>
          <p:nvPr/>
        </p:nvSpPr>
        <p:spPr>
          <a:xfrm>
            <a:off x="2281022" y="503097"/>
            <a:ext cx="8001000" cy="2971801"/>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b="1" dirty="0"/>
              <a:t>Creative strategy</a:t>
            </a:r>
            <a:br>
              <a:rPr lang="en-US" sz="3200" b="1" dirty="0"/>
            </a:br>
            <a:endParaRPr lang="en-US" sz="3100" b="1" dirty="0"/>
          </a:p>
        </p:txBody>
      </p:sp>
      <p:sp>
        <p:nvSpPr>
          <p:cNvPr id="7" name="Subtitle 2"/>
          <p:cNvSpPr>
            <a:spLocks noGrp="1"/>
          </p:cNvSpPr>
          <p:nvPr>
            <p:ph type="subTitle" idx="1"/>
          </p:nvPr>
        </p:nvSpPr>
        <p:spPr>
          <a:xfrm>
            <a:off x="727325" y="3271364"/>
            <a:ext cx="11108395" cy="1947333"/>
          </a:xfrm>
        </p:spPr>
        <p:txBody>
          <a:bodyPr>
            <a:noAutofit/>
          </a:bodyPr>
          <a:lstStyle/>
          <a:p>
            <a:pPr algn="ctr"/>
            <a:r>
              <a:rPr lang="en-US" sz="3200" dirty="0">
                <a:solidFill>
                  <a:schemeClr val="tx1"/>
                </a:solidFill>
              </a:rPr>
              <a:t>Message Strategy </a:t>
            </a:r>
          </a:p>
        </p:txBody>
      </p:sp>
    </p:spTree>
    <p:extLst>
      <p:ext uri="{BB962C8B-B14F-4D97-AF65-F5344CB8AC3E}">
        <p14:creationId xmlns:p14="http://schemas.microsoft.com/office/powerpoint/2010/main" val="37429003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
              <a:schemeClr val="bg2">
                <a:tint val="97000"/>
                <a:hueMod val="92000"/>
                <a:satMod val="169000"/>
                <a:lumMod val="164000"/>
              </a:schemeClr>
            </a:gs>
            <a:gs pos="100000">
              <a:schemeClr val="accent1">
                <a:lumMod val="5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800" b="1" dirty="0"/>
              <a:t> </a:t>
            </a:r>
            <a:br>
              <a:rPr lang="en-US" sz="2800" b="1" dirty="0"/>
            </a:br>
            <a:br>
              <a:rPr lang="en-US" sz="2800" b="1" dirty="0"/>
            </a:br>
            <a:endParaRPr lang="en-US" sz="31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51688"/>
          <a:stretch/>
        </p:blipFill>
        <p:spPr>
          <a:xfrm>
            <a:off x="684212" y="893672"/>
            <a:ext cx="3912156" cy="1452082"/>
          </a:xfrm>
          <a:prstGeom prst="rect">
            <a:avLst/>
          </a:prstGeom>
        </p:spPr>
      </p:pic>
      <p:sp>
        <p:nvSpPr>
          <p:cNvPr id="8" name="TextBox 7"/>
          <p:cNvSpPr txBox="1"/>
          <p:nvPr/>
        </p:nvSpPr>
        <p:spPr>
          <a:xfrm>
            <a:off x="1748590" y="1345927"/>
            <a:ext cx="12047620" cy="1384995"/>
          </a:xfrm>
          <a:prstGeom prst="rect">
            <a:avLst/>
          </a:prstGeom>
          <a:noFill/>
        </p:spPr>
        <p:txBody>
          <a:bodyPr wrap="square" rtlCol="0">
            <a:spAutoFit/>
          </a:bodyPr>
          <a:lstStyle/>
          <a:p>
            <a:pPr algn="ctr"/>
            <a:r>
              <a:rPr lang="en-US" sz="2800" b="1" dirty="0"/>
              <a:t>ATHLETICS AND ACADEMICS </a:t>
            </a:r>
          </a:p>
          <a:p>
            <a:pPr algn="ctr"/>
            <a:r>
              <a:rPr lang="en-US" sz="2800" b="1" dirty="0"/>
              <a:t>FOR CHARACTER AND EXCELLENCE</a:t>
            </a:r>
          </a:p>
          <a:p>
            <a:pPr algn="ctr"/>
            <a:endParaRPr lang="en-US" sz="2800" dirty="0"/>
          </a:p>
        </p:txBody>
      </p:sp>
      <p:sp>
        <p:nvSpPr>
          <p:cNvPr id="9" name="TextBox 8"/>
          <p:cNvSpPr txBox="1"/>
          <p:nvPr/>
        </p:nvSpPr>
        <p:spPr>
          <a:xfrm>
            <a:off x="417094" y="4113430"/>
            <a:ext cx="11213431" cy="1692771"/>
          </a:xfrm>
          <a:prstGeom prst="rect">
            <a:avLst/>
          </a:prstGeom>
          <a:noFill/>
        </p:spPr>
        <p:txBody>
          <a:bodyPr wrap="square" rtlCol="0">
            <a:spAutoFit/>
          </a:bodyPr>
          <a:lstStyle/>
          <a:p>
            <a:pPr algn="ctr"/>
            <a:endParaRPr lang="en-US" sz="2000" dirty="0"/>
          </a:p>
          <a:p>
            <a:pPr algn="ctr"/>
            <a:r>
              <a:rPr lang="en-US" sz="2800" b="1" dirty="0">
                <a:solidFill>
                  <a:srgbClr val="FFFF00"/>
                </a:solidFill>
              </a:rPr>
              <a:t>MISSION</a:t>
            </a:r>
          </a:p>
          <a:p>
            <a:pPr algn="ctr"/>
            <a:r>
              <a:rPr lang="en-US" sz="2800" dirty="0"/>
              <a:t>TO INSTILL A CULTURE OF PERSONAL, ATHLETIC AND ACADEMIC ACHIEVEMENT FOR LIFELONG SUCCES IN TODAY’S YOUTH</a:t>
            </a:r>
          </a:p>
        </p:txBody>
      </p:sp>
      <p:sp>
        <p:nvSpPr>
          <p:cNvPr id="10" name="TextBox 9"/>
          <p:cNvSpPr txBox="1"/>
          <p:nvPr/>
        </p:nvSpPr>
        <p:spPr>
          <a:xfrm>
            <a:off x="684212" y="2689779"/>
            <a:ext cx="11534274" cy="954107"/>
          </a:xfrm>
          <a:prstGeom prst="rect">
            <a:avLst/>
          </a:prstGeom>
          <a:noFill/>
        </p:spPr>
        <p:txBody>
          <a:bodyPr wrap="square" rtlCol="0">
            <a:spAutoFit/>
          </a:bodyPr>
          <a:lstStyle/>
          <a:p>
            <a:r>
              <a:rPr lang="en-US" sz="2800" dirty="0"/>
              <a:t>THE RESOURCE FOR STUDENT ATHLETES </a:t>
            </a:r>
          </a:p>
          <a:p>
            <a:r>
              <a:rPr lang="en-US" sz="2800" dirty="0"/>
              <a:t>PROGRESSING TO COLLEGE AND BEYOND</a:t>
            </a:r>
          </a:p>
        </p:txBody>
      </p:sp>
    </p:spTree>
    <p:extLst>
      <p:ext uri="{BB962C8B-B14F-4D97-AF65-F5344CB8AC3E}">
        <p14:creationId xmlns:p14="http://schemas.microsoft.com/office/powerpoint/2010/main" val="36389104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
              <a:schemeClr val="bg2">
                <a:tint val="97000"/>
                <a:hueMod val="92000"/>
                <a:satMod val="169000"/>
                <a:lumMod val="164000"/>
              </a:schemeClr>
            </a:gs>
            <a:gs pos="100000">
              <a:schemeClr val="accent1">
                <a:lumMod val="50000"/>
              </a:schemeClr>
            </a:gs>
          </a:gsLst>
          <a:lin ang="6120000" scaled="1"/>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51688"/>
          <a:stretch/>
        </p:blipFill>
        <p:spPr>
          <a:xfrm>
            <a:off x="3096126" y="406229"/>
            <a:ext cx="6382641" cy="2369056"/>
          </a:xfrm>
          <a:prstGeom prst="rect">
            <a:avLst/>
          </a:prstGeom>
        </p:spPr>
      </p:pic>
      <p:sp>
        <p:nvSpPr>
          <p:cNvPr id="12" name="Rectangle 11"/>
          <p:cNvSpPr/>
          <p:nvPr/>
        </p:nvSpPr>
        <p:spPr>
          <a:xfrm>
            <a:off x="2693078" y="3015086"/>
            <a:ext cx="7188736" cy="3108543"/>
          </a:xfrm>
          <a:prstGeom prst="rect">
            <a:avLst/>
          </a:prstGeom>
          <a:noFill/>
        </p:spPr>
        <p:txBody>
          <a:bodyPr wrap="square" lIns="91440" tIns="45720" rIns="91440" bIns="45720">
            <a:spAutoFit/>
          </a:bodyPr>
          <a:lstStyle/>
          <a:p>
            <a:pPr algn="ctr"/>
            <a:r>
              <a:rPr lang="en-US" sz="4400" b="1" cap="none" spc="50" dirty="0">
                <a:ln w="9525" cmpd="sng">
                  <a:solidFill>
                    <a:schemeClr val="accent1"/>
                  </a:solidFill>
                  <a:prstDash val="solid"/>
                </a:ln>
                <a:solidFill>
                  <a:srgbClr val="70AD47">
                    <a:tint val="1000"/>
                  </a:srgbClr>
                </a:solidFill>
                <a:effectLst>
                  <a:glow rad="38100">
                    <a:schemeClr val="accent1">
                      <a:alpha val="40000"/>
                    </a:schemeClr>
                  </a:glow>
                </a:effectLst>
              </a:rPr>
              <a:t>SLOGAN:</a:t>
            </a:r>
          </a:p>
          <a:p>
            <a:pPr algn="ctr"/>
            <a:endParaRPr lang="en-US" sz="4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a:p>
            <a:pPr algn="ctr"/>
            <a:r>
              <a:rPr lang="en-US" sz="48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Segoe UI Black" panose="020B0A02040204020203" pitchFamily="34" charset="0"/>
                <a:ea typeface="Segoe UI Black" panose="020B0A02040204020203" pitchFamily="34" charset="0"/>
                <a:cs typeface="Segoe UI Black" panose="020B0A02040204020203" pitchFamily="34" charset="0"/>
              </a:rPr>
              <a:t>I am ACE.</a:t>
            </a:r>
          </a:p>
          <a:p>
            <a:pPr algn="ctr"/>
            <a:r>
              <a:rPr lang="en-US" sz="6000" b="1" spc="50" dirty="0">
                <a:ln w="9525" cmpd="sng">
                  <a:solidFill>
                    <a:schemeClr val="accent1"/>
                  </a:solidFill>
                  <a:prstDash val="solid"/>
                </a:ln>
                <a:solidFill>
                  <a:srgbClr val="70AD47">
                    <a:tint val="1000"/>
                  </a:srgbClr>
                </a:solidFill>
                <a:effectLst>
                  <a:glow rad="38100">
                    <a:schemeClr val="accent1">
                      <a:alpha val="40000"/>
                    </a:schemeClr>
                  </a:glow>
                </a:effectLst>
                <a:latin typeface="Segoe UI Black" panose="020B0A02040204020203" pitchFamily="34" charset="0"/>
                <a:ea typeface="Segoe UI Black" panose="020B0A02040204020203" pitchFamily="34" charset="0"/>
                <a:cs typeface="Segoe UI Black" panose="020B0A02040204020203" pitchFamily="34" charset="0"/>
              </a:rPr>
              <a:t>I amaze!</a:t>
            </a:r>
            <a:endParaRPr lang="en-US" sz="60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Segoe UI Black" panose="020B0A02040204020203" pitchFamily="34" charset="0"/>
              <a:ea typeface="Segoe UI Black" panose="020B0A02040204020203" pitchFamily="34" charset="0"/>
              <a:cs typeface="Segoe UI Black" panose="020B0A02040204020203" pitchFamily="34" charset="0"/>
            </a:endParaRPr>
          </a:p>
        </p:txBody>
      </p:sp>
    </p:spTree>
    <p:extLst>
      <p:ext uri="{BB962C8B-B14F-4D97-AF65-F5344CB8AC3E}">
        <p14:creationId xmlns:p14="http://schemas.microsoft.com/office/powerpoint/2010/main" val="30868552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wipe(down)">
                                      <p:cBhvr>
                                        <p:cTn id="13" dur="580">
                                          <p:stCondLst>
                                            <p:cond delay="0"/>
                                          </p:stCondLst>
                                        </p:cTn>
                                        <p:tgtEl>
                                          <p:spTgt spid="12">
                                            <p:txEl>
                                              <p:pRg st="2" end="2"/>
                                            </p:txEl>
                                          </p:spTgt>
                                        </p:tgtEl>
                                      </p:cBhvr>
                                    </p:animEffect>
                                    <p:anim calcmode="lin" valueType="num">
                                      <p:cBhvr>
                                        <p:cTn id="14" dur="1822" tmFilter="0,0; 0.14,0.36; 0.43,0.73; 0.71,0.91; 1.0,1.0">
                                          <p:stCondLst>
                                            <p:cond delay="0"/>
                                          </p:stCondLst>
                                        </p:cTn>
                                        <p:tgtEl>
                                          <p:spTgt spid="12">
                                            <p:txEl>
                                              <p:pRg st="2" end="2"/>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2">
                                            <p:txEl>
                                              <p:pRg st="2" end="2"/>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2">
                                            <p:txEl>
                                              <p:pRg st="2" end="2"/>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2">
                                            <p:txEl>
                                              <p:pRg st="2" end="2"/>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2">
                                            <p:txEl>
                                              <p:pRg st="2" end="2"/>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12">
                                            <p:txEl>
                                              <p:pRg st="2" end="2"/>
                                            </p:txEl>
                                          </p:spTgt>
                                        </p:tgtEl>
                                      </p:cBhvr>
                                      <p:to x="100000" y="60000"/>
                                    </p:animScale>
                                    <p:animScale>
                                      <p:cBhvr>
                                        <p:cTn id="20" dur="166" decel="50000">
                                          <p:stCondLst>
                                            <p:cond delay="676"/>
                                          </p:stCondLst>
                                        </p:cTn>
                                        <p:tgtEl>
                                          <p:spTgt spid="12">
                                            <p:txEl>
                                              <p:pRg st="2" end="2"/>
                                            </p:txEl>
                                          </p:spTgt>
                                        </p:tgtEl>
                                      </p:cBhvr>
                                      <p:to x="100000" y="100000"/>
                                    </p:animScale>
                                    <p:animScale>
                                      <p:cBhvr>
                                        <p:cTn id="21" dur="26">
                                          <p:stCondLst>
                                            <p:cond delay="1312"/>
                                          </p:stCondLst>
                                        </p:cTn>
                                        <p:tgtEl>
                                          <p:spTgt spid="12">
                                            <p:txEl>
                                              <p:pRg st="2" end="2"/>
                                            </p:txEl>
                                          </p:spTgt>
                                        </p:tgtEl>
                                      </p:cBhvr>
                                      <p:to x="100000" y="80000"/>
                                    </p:animScale>
                                    <p:animScale>
                                      <p:cBhvr>
                                        <p:cTn id="22" dur="166" decel="50000">
                                          <p:stCondLst>
                                            <p:cond delay="1338"/>
                                          </p:stCondLst>
                                        </p:cTn>
                                        <p:tgtEl>
                                          <p:spTgt spid="12">
                                            <p:txEl>
                                              <p:pRg st="2" end="2"/>
                                            </p:txEl>
                                          </p:spTgt>
                                        </p:tgtEl>
                                      </p:cBhvr>
                                      <p:to x="100000" y="100000"/>
                                    </p:animScale>
                                    <p:animScale>
                                      <p:cBhvr>
                                        <p:cTn id="23" dur="26">
                                          <p:stCondLst>
                                            <p:cond delay="1642"/>
                                          </p:stCondLst>
                                        </p:cTn>
                                        <p:tgtEl>
                                          <p:spTgt spid="12">
                                            <p:txEl>
                                              <p:pRg st="2" end="2"/>
                                            </p:txEl>
                                          </p:spTgt>
                                        </p:tgtEl>
                                      </p:cBhvr>
                                      <p:to x="100000" y="90000"/>
                                    </p:animScale>
                                    <p:animScale>
                                      <p:cBhvr>
                                        <p:cTn id="24" dur="166" decel="50000">
                                          <p:stCondLst>
                                            <p:cond delay="1668"/>
                                          </p:stCondLst>
                                        </p:cTn>
                                        <p:tgtEl>
                                          <p:spTgt spid="12">
                                            <p:txEl>
                                              <p:pRg st="2" end="2"/>
                                            </p:txEl>
                                          </p:spTgt>
                                        </p:tgtEl>
                                      </p:cBhvr>
                                      <p:to x="100000" y="100000"/>
                                    </p:animScale>
                                    <p:animScale>
                                      <p:cBhvr>
                                        <p:cTn id="25" dur="26">
                                          <p:stCondLst>
                                            <p:cond delay="1808"/>
                                          </p:stCondLst>
                                        </p:cTn>
                                        <p:tgtEl>
                                          <p:spTgt spid="12">
                                            <p:txEl>
                                              <p:pRg st="2" end="2"/>
                                            </p:txEl>
                                          </p:spTgt>
                                        </p:tgtEl>
                                      </p:cBhvr>
                                      <p:to x="100000" y="95000"/>
                                    </p:animScale>
                                    <p:animScale>
                                      <p:cBhvr>
                                        <p:cTn id="26" dur="166" decel="50000">
                                          <p:stCondLst>
                                            <p:cond delay="1834"/>
                                          </p:stCondLst>
                                        </p:cTn>
                                        <p:tgtEl>
                                          <p:spTgt spid="12">
                                            <p:txEl>
                                              <p:pRg st="2" end="2"/>
                                            </p:txEl>
                                          </p:spTgt>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12">
                                            <p:txEl>
                                              <p:pRg st="3" end="3"/>
                                            </p:txEl>
                                          </p:spTgt>
                                        </p:tgtEl>
                                        <p:attrNameLst>
                                          <p:attrName>style.visibility</p:attrName>
                                        </p:attrNameLst>
                                      </p:cBhvr>
                                      <p:to>
                                        <p:strVal val="visible"/>
                                      </p:to>
                                    </p:set>
                                    <p:animEffect transition="in" filter="wipe(down)">
                                      <p:cBhvr>
                                        <p:cTn id="31" dur="580">
                                          <p:stCondLst>
                                            <p:cond delay="0"/>
                                          </p:stCondLst>
                                        </p:cTn>
                                        <p:tgtEl>
                                          <p:spTgt spid="12">
                                            <p:txEl>
                                              <p:pRg st="3" end="3"/>
                                            </p:txEl>
                                          </p:spTgt>
                                        </p:tgtEl>
                                      </p:cBhvr>
                                    </p:animEffect>
                                    <p:anim calcmode="lin" valueType="num">
                                      <p:cBhvr>
                                        <p:cTn id="32" dur="1822" tmFilter="0,0; 0.14,0.36; 0.43,0.73; 0.71,0.91; 1.0,1.0">
                                          <p:stCondLst>
                                            <p:cond delay="0"/>
                                          </p:stCondLst>
                                        </p:cTn>
                                        <p:tgtEl>
                                          <p:spTgt spid="12">
                                            <p:txEl>
                                              <p:pRg st="3" end="3"/>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2">
                                            <p:txEl>
                                              <p:pRg st="3" end="3"/>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2">
                                            <p:txEl>
                                              <p:pRg st="3" end="3"/>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2">
                                            <p:txEl>
                                              <p:pRg st="3" end="3"/>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2">
                                            <p:txEl>
                                              <p:pRg st="3" end="3"/>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12">
                                            <p:txEl>
                                              <p:pRg st="3" end="3"/>
                                            </p:txEl>
                                          </p:spTgt>
                                        </p:tgtEl>
                                      </p:cBhvr>
                                      <p:to x="100000" y="60000"/>
                                    </p:animScale>
                                    <p:animScale>
                                      <p:cBhvr>
                                        <p:cTn id="38" dur="166" decel="50000">
                                          <p:stCondLst>
                                            <p:cond delay="676"/>
                                          </p:stCondLst>
                                        </p:cTn>
                                        <p:tgtEl>
                                          <p:spTgt spid="12">
                                            <p:txEl>
                                              <p:pRg st="3" end="3"/>
                                            </p:txEl>
                                          </p:spTgt>
                                        </p:tgtEl>
                                      </p:cBhvr>
                                      <p:to x="100000" y="100000"/>
                                    </p:animScale>
                                    <p:animScale>
                                      <p:cBhvr>
                                        <p:cTn id="39" dur="26">
                                          <p:stCondLst>
                                            <p:cond delay="1312"/>
                                          </p:stCondLst>
                                        </p:cTn>
                                        <p:tgtEl>
                                          <p:spTgt spid="12">
                                            <p:txEl>
                                              <p:pRg st="3" end="3"/>
                                            </p:txEl>
                                          </p:spTgt>
                                        </p:tgtEl>
                                      </p:cBhvr>
                                      <p:to x="100000" y="80000"/>
                                    </p:animScale>
                                    <p:animScale>
                                      <p:cBhvr>
                                        <p:cTn id="40" dur="166" decel="50000">
                                          <p:stCondLst>
                                            <p:cond delay="1338"/>
                                          </p:stCondLst>
                                        </p:cTn>
                                        <p:tgtEl>
                                          <p:spTgt spid="12">
                                            <p:txEl>
                                              <p:pRg st="3" end="3"/>
                                            </p:txEl>
                                          </p:spTgt>
                                        </p:tgtEl>
                                      </p:cBhvr>
                                      <p:to x="100000" y="100000"/>
                                    </p:animScale>
                                    <p:animScale>
                                      <p:cBhvr>
                                        <p:cTn id="41" dur="26">
                                          <p:stCondLst>
                                            <p:cond delay="1642"/>
                                          </p:stCondLst>
                                        </p:cTn>
                                        <p:tgtEl>
                                          <p:spTgt spid="12">
                                            <p:txEl>
                                              <p:pRg st="3" end="3"/>
                                            </p:txEl>
                                          </p:spTgt>
                                        </p:tgtEl>
                                      </p:cBhvr>
                                      <p:to x="100000" y="90000"/>
                                    </p:animScale>
                                    <p:animScale>
                                      <p:cBhvr>
                                        <p:cTn id="42" dur="166" decel="50000">
                                          <p:stCondLst>
                                            <p:cond delay="1668"/>
                                          </p:stCondLst>
                                        </p:cTn>
                                        <p:tgtEl>
                                          <p:spTgt spid="12">
                                            <p:txEl>
                                              <p:pRg st="3" end="3"/>
                                            </p:txEl>
                                          </p:spTgt>
                                        </p:tgtEl>
                                      </p:cBhvr>
                                      <p:to x="100000" y="100000"/>
                                    </p:animScale>
                                    <p:animScale>
                                      <p:cBhvr>
                                        <p:cTn id="43" dur="26">
                                          <p:stCondLst>
                                            <p:cond delay="1808"/>
                                          </p:stCondLst>
                                        </p:cTn>
                                        <p:tgtEl>
                                          <p:spTgt spid="12">
                                            <p:txEl>
                                              <p:pRg st="3" end="3"/>
                                            </p:txEl>
                                          </p:spTgt>
                                        </p:tgtEl>
                                      </p:cBhvr>
                                      <p:to x="100000" y="95000"/>
                                    </p:animScale>
                                    <p:animScale>
                                      <p:cBhvr>
                                        <p:cTn id="44" dur="166" decel="50000">
                                          <p:stCondLst>
                                            <p:cond delay="1834"/>
                                          </p:stCondLst>
                                        </p:cTn>
                                        <p:tgtEl>
                                          <p:spTgt spid="12">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
              <a:schemeClr val="bg2">
                <a:tint val="97000"/>
                <a:hueMod val="92000"/>
                <a:satMod val="169000"/>
                <a:lumMod val="164000"/>
              </a:schemeClr>
            </a:gs>
            <a:gs pos="100000">
              <a:schemeClr val="accent1">
                <a:lumMod val="50000"/>
              </a:schemeClr>
            </a:gs>
          </a:gsLst>
          <a:lin ang="6120000" scaled="1"/>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6473" y="895688"/>
            <a:ext cx="6827158" cy="4872552"/>
          </a:xfrm>
          <a:prstGeom prst="rect">
            <a:avLst/>
          </a:prstGeom>
        </p:spPr>
      </p:pic>
      <p:sp>
        <p:nvSpPr>
          <p:cNvPr id="12" name="Rectangle 11"/>
          <p:cNvSpPr/>
          <p:nvPr/>
        </p:nvSpPr>
        <p:spPr>
          <a:xfrm>
            <a:off x="4286139" y="4419321"/>
            <a:ext cx="3844321" cy="1015663"/>
          </a:xfrm>
          <a:prstGeom prst="rect">
            <a:avLst/>
          </a:prstGeom>
          <a:noFill/>
        </p:spPr>
        <p:txBody>
          <a:bodyPr wrap="none" lIns="91440" tIns="45720" rIns="91440" bIns="45720">
            <a:spAutoFit/>
          </a:bodyPr>
          <a:lstStyle/>
          <a:p>
            <a:pPr algn="ctr"/>
            <a:r>
              <a:rPr lang="en-US" sz="6000" b="1" cap="none" spc="50" dirty="0">
                <a:ln w="9525" cmpd="sng">
                  <a:solidFill>
                    <a:schemeClr val="tx1"/>
                  </a:solidFill>
                  <a:prstDash val="solid"/>
                </a:ln>
                <a:solidFill>
                  <a:srgbClr val="70AD47">
                    <a:tint val="1000"/>
                  </a:srgbClr>
                </a:solidFill>
                <a:effectLst>
                  <a:glow rad="228600">
                    <a:schemeClr val="accent1">
                      <a:satMod val="175000"/>
                      <a:alpha val="40000"/>
                    </a:schemeClr>
                  </a:glow>
                </a:effectLst>
              </a:rPr>
              <a:t>I am ACE</a:t>
            </a:r>
            <a:r>
              <a:rPr lang="en-US" sz="4400" b="1" cap="none" spc="50" dirty="0">
                <a:ln w="9525" cmpd="sng">
                  <a:solidFill>
                    <a:schemeClr val="accent1"/>
                  </a:solidFill>
                  <a:prstDash val="solid"/>
                </a:ln>
                <a:solidFill>
                  <a:srgbClr val="70AD47">
                    <a:tint val="1000"/>
                  </a:srgbClr>
                </a:solidFill>
                <a:effectLst>
                  <a:glow rad="38100">
                    <a:schemeClr val="accent1">
                      <a:alpha val="40000"/>
                    </a:schemeClr>
                  </a:glow>
                </a:effectLst>
              </a:rPr>
              <a:t> </a:t>
            </a:r>
          </a:p>
        </p:txBody>
      </p:sp>
    </p:spTree>
    <p:extLst>
      <p:ext uri="{BB962C8B-B14F-4D97-AF65-F5344CB8AC3E}">
        <p14:creationId xmlns:p14="http://schemas.microsoft.com/office/powerpoint/2010/main" val="26443326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
              <a:schemeClr val="bg2">
                <a:tint val="97000"/>
                <a:hueMod val="92000"/>
                <a:satMod val="169000"/>
                <a:lumMod val="164000"/>
              </a:schemeClr>
            </a:gs>
            <a:gs pos="100000">
              <a:schemeClr val="accent1">
                <a:lumMod val="50000"/>
              </a:schemeClr>
            </a:gs>
          </a:gsLst>
          <a:lin ang="612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50535"/>
          <a:stretch/>
        </p:blipFill>
        <p:spPr>
          <a:xfrm>
            <a:off x="-293913" y="-311112"/>
            <a:ext cx="8523514" cy="6342944"/>
          </a:xfrm>
          <a:prstGeom prst="rect">
            <a:avLst/>
          </a:prstGeom>
        </p:spPr>
      </p:pic>
      <p:sp>
        <p:nvSpPr>
          <p:cNvPr id="7" name="Rectangle 6"/>
          <p:cNvSpPr/>
          <p:nvPr/>
        </p:nvSpPr>
        <p:spPr>
          <a:xfrm>
            <a:off x="6896107" y="2352528"/>
            <a:ext cx="3629520" cy="1015663"/>
          </a:xfrm>
          <a:prstGeom prst="rect">
            <a:avLst/>
          </a:prstGeom>
          <a:noFill/>
        </p:spPr>
        <p:txBody>
          <a:bodyPr wrap="none" lIns="91440" tIns="45720" rIns="91440" bIns="45720">
            <a:spAutoFit/>
          </a:bodyPr>
          <a:lstStyle/>
          <a:p>
            <a:pPr algn="ctr"/>
            <a:r>
              <a:rPr lang="en-US" sz="6000" b="1" cap="none" spc="50" dirty="0">
                <a:ln w="9525" cmpd="sng">
                  <a:solidFill>
                    <a:schemeClr val="tx1"/>
                  </a:solidFill>
                  <a:prstDash val="solid"/>
                </a:ln>
                <a:solidFill>
                  <a:srgbClr val="70AD47">
                    <a:tint val="1000"/>
                  </a:srgbClr>
                </a:solidFill>
                <a:effectLst>
                  <a:glow rad="228600">
                    <a:schemeClr val="accent1">
                      <a:satMod val="175000"/>
                      <a:alpha val="40000"/>
                    </a:schemeClr>
                  </a:glow>
                </a:effectLst>
              </a:rPr>
              <a:t>I amaze!</a:t>
            </a:r>
            <a:r>
              <a:rPr lang="en-US" sz="4400" b="1" cap="none" spc="50" dirty="0">
                <a:ln w="9525" cmpd="sng">
                  <a:solidFill>
                    <a:schemeClr val="accent1"/>
                  </a:solidFill>
                  <a:prstDash val="solid"/>
                </a:ln>
                <a:solidFill>
                  <a:srgbClr val="70AD47">
                    <a:tint val="1000"/>
                  </a:srgbClr>
                </a:solidFill>
                <a:effectLst>
                  <a:glow rad="38100">
                    <a:schemeClr val="accent1">
                      <a:alpha val="40000"/>
                    </a:schemeClr>
                  </a:glow>
                </a:effectLst>
              </a:rPr>
              <a:t> </a:t>
            </a:r>
          </a:p>
        </p:txBody>
      </p:sp>
    </p:spTree>
    <p:extLst>
      <p:ext uri="{BB962C8B-B14F-4D97-AF65-F5344CB8AC3E}">
        <p14:creationId xmlns:p14="http://schemas.microsoft.com/office/powerpoint/2010/main" val="4184776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
              <a:schemeClr val="bg2">
                <a:tint val="97000"/>
                <a:hueMod val="92000"/>
                <a:satMod val="169000"/>
                <a:lumMod val="164000"/>
              </a:schemeClr>
            </a:gs>
            <a:gs pos="100000">
              <a:schemeClr val="accent1">
                <a:lumMod val="50000"/>
              </a:schemeClr>
            </a:gs>
          </a:gsLst>
          <a:lin ang="6120000" scaled="1"/>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0204" y="513347"/>
            <a:ext cx="6894763" cy="5171072"/>
          </a:xfrm>
          <a:prstGeom prst="rect">
            <a:avLst/>
          </a:prstGeom>
        </p:spPr>
      </p:pic>
      <p:sp>
        <p:nvSpPr>
          <p:cNvPr id="5" name="Rectangle 4"/>
          <p:cNvSpPr/>
          <p:nvPr/>
        </p:nvSpPr>
        <p:spPr>
          <a:xfrm>
            <a:off x="230404" y="2591051"/>
            <a:ext cx="4419800" cy="1015663"/>
          </a:xfrm>
          <a:prstGeom prst="rect">
            <a:avLst/>
          </a:prstGeom>
          <a:noFill/>
        </p:spPr>
        <p:txBody>
          <a:bodyPr wrap="none" lIns="91440" tIns="45720" rIns="91440" bIns="45720">
            <a:spAutoFit/>
          </a:bodyPr>
          <a:lstStyle/>
          <a:p>
            <a:pPr algn="ctr"/>
            <a:r>
              <a:rPr lang="en-US" sz="6000" b="1" cap="none" spc="50" dirty="0">
                <a:ln w="9525" cmpd="sng">
                  <a:solidFill>
                    <a:schemeClr val="tx1"/>
                  </a:solidFill>
                  <a:prstDash val="solid"/>
                </a:ln>
                <a:solidFill>
                  <a:srgbClr val="70AD47">
                    <a:tint val="1000"/>
                  </a:srgbClr>
                </a:solidFill>
                <a:effectLst>
                  <a:glow rad="228600">
                    <a:schemeClr val="accent1">
                      <a:satMod val="175000"/>
                      <a:alpha val="40000"/>
                    </a:schemeClr>
                  </a:glow>
                </a:effectLst>
              </a:rPr>
              <a:t>I am AACE</a:t>
            </a:r>
            <a:r>
              <a:rPr lang="en-US" sz="4400" b="1" cap="none" spc="50" dirty="0">
                <a:ln w="9525" cmpd="sng">
                  <a:solidFill>
                    <a:schemeClr val="accent1"/>
                  </a:solidFill>
                  <a:prstDash val="solid"/>
                </a:ln>
                <a:solidFill>
                  <a:srgbClr val="70AD47">
                    <a:tint val="1000"/>
                  </a:srgbClr>
                </a:solidFill>
                <a:effectLst>
                  <a:glow rad="38100">
                    <a:schemeClr val="accent1">
                      <a:alpha val="40000"/>
                    </a:schemeClr>
                  </a:glow>
                </a:effectLst>
              </a:rPr>
              <a:t> </a:t>
            </a:r>
          </a:p>
        </p:txBody>
      </p:sp>
    </p:spTree>
    <p:extLst>
      <p:ext uri="{BB962C8B-B14F-4D97-AF65-F5344CB8AC3E}">
        <p14:creationId xmlns:p14="http://schemas.microsoft.com/office/powerpoint/2010/main" val="21032214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
              <a:schemeClr val="bg2">
                <a:tint val="97000"/>
                <a:hueMod val="92000"/>
                <a:satMod val="169000"/>
                <a:lumMod val="164000"/>
              </a:schemeClr>
            </a:gs>
            <a:gs pos="100000">
              <a:schemeClr val="accent1">
                <a:lumMod val="50000"/>
              </a:schemeClr>
            </a:gs>
          </a:gsLst>
          <a:lin ang="6120000" scaled="1"/>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858" y="0"/>
            <a:ext cx="10058400" cy="6525889"/>
          </a:xfrm>
          <a:prstGeom prst="rect">
            <a:avLst/>
          </a:prstGeom>
        </p:spPr>
      </p:pic>
      <p:sp>
        <p:nvSpPr>
          <p:cNvPr id="5" name="Rectangle 4"/>
          <p:cNvSpPr/>
          <p:nvPr/>
        </p:nvSpPr>
        <p:spPr>
          <a:xfrm>
            <a:off x="4286139" y="4419321"/>
            <a:ext cx="3844321" cy="1015663"/>
          </a:xfrm>
          <a:prstGeom prst="rect">
            <a:avLst/>
          </a:prstGeom>
          <a:noFill/>
        </p:spPr>
        <p:txBody>
          <a:bodyPr wrap="none" lIns="91440" tIns="45720" rIns="91440" bIns="45720">
            <a:spAutoFit/>
          </a:bodyPr>
          <a:lstStyle/>
          <a:p>
            <a:pPr algn="ctr"/>
            <a:r>
              <a:rPr lang="en-US" sz="6000" b="1" cap="none" spc="50" dirty="0">
                <a:ln w="9525" cmpd="sng">
                  <a:solidFill>
                    <a:schemeClr val="tx1"/>
                  </a:solidFill>
                  <a:prstDash val="solid"/>
                </a:ln>
                <a:solidFill>
                  <a:srgbClr val="70AD47">
                    <a:tint val="1000"/>
                  </a:srgbClr>
                </a:solidFill>
                <a:effectLst>
                  <a:glow rad="228600">
                    <a:schemeClr val="accent1">
                      <a:satMod val="175000"/>
                      <a:alpha val="40000"/>
                    </a:schemeClr>
                  </a:glow>
                </a:effectLst>
              </a:rPr>
              <a:t>I am ACE</a:t>
            </a:r>
            <a:r>
              <a:rPr lang="en-US" sz="4400" b="1" cap="none" spc="50" dirty="0">
                <a:ln w="9525" cmpd="sng">
                  <a:solidFill>
                    <a:schemeClr val="accent1"/>
                  </a:solidFill>
                  <a:prstDash val="solid"/>
                </a:ln>
                <a:solidFill>
                  <a:srgbClr val="70AD47">
                    <a:tint val="1000"/>
                  </a:srgbClr>
                </a:solidFill>
                <a:effectLst>
                  <a:glow rad="38100">
                    <a:schemeClr val="accent1">
                      <a:alpha val="40000"/>
                    </a:schemeClr>
                  </a:glow>
                </a:effectLst>
              </a:rPr>
              <a:t> </a:t>
            </a:r>
          </a:p>
        </p:txBody>
      </p:sp>
    </p:spTree>
    <p:extLst>
      <p:ext uri="{BB962C8B-B14F-4D97-AF65-F5344CB8AC3E}">
        <p14:creationId xmlns:p14="http://schemas.microsoft.com/office/powerpoint/2010/main" val="19516881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
              <a:schemeClr val="bg2">
                <a:tint val="97000"/>
                <a:hueMod val="92000"/>
                <a:satMod val="169000"/>
                <a:lumMod val="164000"/>
              </a:schemeClr>
            </a:gs>
            <a:gs pos="100000">
              <a:schemeClr val="accent1">
                <a:lumMod val="50000"/>
              </a:schemeClr>
            </a:gs>
          </a:gsLst>
          <a:lin ang="612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6737" y="0"/>
            <a:ext cx="8499756" cy="6428385"/>
          </a:xfrm>
          <a:prstGeom prst="rect">
            <a:avLst/>
          </a:prstGeom>
          <a:effectLst>
            <a:softEdge rad="317500"/>
          </a:effectLst>
        </p:spPr>
      </p:pic>
      <p:sp>
        <p:nvSpPr>
          <p:cNvPr id="5" name="Rectangle 4"/>
          <p:cNvSpPr/>
          <p:nvPr/>
        </p:nvSpPr>
        <p:spPr>
          <a:xfrm>
            <a:off x="8708720" y="184205"/>
            <a:ext cx="3244798" cy="1015663"/>
          </a:xfrm>
          <a:prstGeom prst="rect">
            <a:avLst/>
          </a:prstGeom>
          <a:noFill/>
        </p:spPr>
        <p:txBody>
          <a:bodyPr wrap="none" lIns="91440" tIns="45720" rIns="91440" bIns="45720">
            <a:spAutoFit/>
          </a:bodyPr>
          <a:lstStyle/>
          <a:p>
            <a:pPr algn="ctr"/>
            <a:r>
              <a:rPr lang="en-US" sz="6000" b="1" cap="none" spc="50" dirty="0">
                <a:ln w="9525" cmpd="sng">
                  <a:solidFill>
                    <a:schemeClr val="tx1"/>
                  </a:solidFill>
                  <a:prstDash val="solid"/>
                </a:ln>
                <a:solidFill>
                  <a:srgbClr val="70AD47">
                    <a:tint val="1000"/>
                  </a:srgbClr>
                </a:solidFill>
                <a:effectLst>
                  <a:glow rad="228600">
                    <a:schemeClr val="accent1">
                      <a:satMod val="175000"/>
                      <a:alpha val="40000"/>
                    </a:schemeClr>
                  </a:glow>
                </a:effectLst>
              </a:rPr>
              <a:t>I amaze</a:t>
            </a:r>
            <a:endParaRPr lang="en-US" sz="4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6" name="Rectangle 5"/>
          <p:cNvSpPr/>
          <p:nvPr/>
        </p:nvSpPr>
        <p:spPr>
          <a:xfrm>
            <a:off x="599436" y="3015636"/>
            <a:ext cx="3244798" cy="1015663"/>
          </a:xfrm>
          <a:prstGeom prst="rect">
            <a:avLst/>
          </a:prstGeom>
          <a:noFill/>
        </p:spPr>
        <p:txBody>
          <a:bodyPr wrap="none" lIns="91440" tIns="45720" rIns="91440" bIns="45720">
            <a:spAutoFit/>
          </a:bodyPr>
          <a:lstStyle/>
          <a:p>
            <a:pPr algn="ctr"/>
            <a:r>
              <a:rPr lang="en-US" sz="6000" b="1" cap="none" spc="50" dirty="0">
                <a:ln w="9525" cmpd="sng">
                  <a:solidFill>
                    <a:schemeClr val="tx1"/>
                  </a:solidFill>
                  <a:prstDash val="solid"/>
                </a:ln>
                <a:solidFill>
                  <a:srgbClr val="70AD47">
                    <a:tint val="1000"/>
                  </a:srgbClr>
                </a:solidFill>
                <a:effectLst>
                  <a:glow rad="228600">
                    <a:schemeClr val="accent1">
                      <a:satMod val="175000"/>
                      <a:alpha val="40000"/>
                    </a:schemeClr>
                  </a:glow>
                </a:effectLst>
              </a:rPr>
              <a:t>I amaze</a:t>
            </a:r>
            <a:endParaRPr lang="en-US" sz="4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4493024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
              <a:schemeClr val="bg2">
                <a:tint val="97000"/>
                <a:hueMod val="92000"/>
                <a:satMod val="169000"/>
                <a:lumMod val="164000"/>
              </a:schemeClr>
            </a:gs>
            <a:gs pos="100000">
              <a:schemeClr val="accent1">
                <a:lumMod val="5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br>
              <a:rPr lang="en-US" sz="5400" b="1" dirty="0">
                <a:ln w="3175" cmpd="sng">
                  <a:solidFill>
                    <a:srgbClr val="002060"/>
                  </a:solidFill>
                </a:ln>
                <a:solidFill>
                  <a:srgbClr val="FFC000"/>
                </a:solidFill>
                <a:latin typeface="Bookman Old Style" panose="02050604050505020204" pitchFamily="18" charset="0"/>
                <a:ea typeface="MS PMincho" panose="02020600040205080304" pitchFamily="18" charset="-128"/>
                <a:cs typeface="Aharoni" panose="02010803020104030203" pitchFamily="2" charset="-79"/>
              </a:rPr>
            </a:br>
            <a:r>
              <a:rPr lang="en-US" sz="5400" b="1" dirty="0">
                <a:ln w="3175" cmpd="sng">
                  <a:solidFill>
                    <a:srgbClr val="002060"/>
                  </a:solidFill>
                </a:ln>
                <a:solidFill>
                  <a:srgbClr val="FFC000"/>
                </a:solidFill>
                <a:latin typeface="Bookman Old Style" panose="02050604050505020204" pitchFamily="18" charset="0"/>
                <a:ea typeface="MS PMincho" panose="02020600040205080304" pitchFamily="18" charset="-128"/>
                <a:cs typeface="Aharoni" panose="02010803020104030203" pitchFamily="2" charset="-79"/>
              </a:rPr>
              <a:t>A.A.C.E</a:t>
            </a:r>
            <a:br>
              <a:rPr lang="en-US" sz="5400" b="1" dirty="0">
                <a:ln w="3175" cmpd="sng">
                  <a:solidFill>
                    <a:srgbClr val="002060"/>
                  </a:solidFill>
                </a:ln>
                <a:solidFill>
                  <a:srgbClr val="FFC000"/>
                </a:solidFill>
                <a:latin typeface="Bookman Old Style" panose="02050604050505020204" pitchFamily="18" charset="0"/>
                <a:ea typeface="MS PMincho" panose="02020600040205080304" pitchFamily="18" charset="-128"/>
                <a:cs typeface="Aharoni" panose="02010803020104030203" pitchFamily="2" charset="-79"/>
              </a:rPr>
            </a:br>
            <a:endParaRPr lang="en-US" sz="3100" dirty="0"/>
          </a:p>
        </p:txBody>
      </p:sp>
      <p:sp>
        <p:nvSpPr>
          <p:cNvPr id="3" name="Subtitle 2"/>
          <p:cNvSpPr>
            <a:spLocks noGrp="1"/>
          </p:cNvSpPr>
          <p:nvPr>
            <p:ph type="subTitle" idx="1"/>
          </p:nvPr>
        </p:nvSpPr>
        <p:spPr>
          <a:xfrm>
            <a:off x="684212" y="3843867"/>
            <a:ext cx="6400800" cy="2633133"/>
          </a:xfrm>
        </p:spPr>
        <p:txBody>
          <a:bodyPr>
            <a:normAutofit/>
          </a:bodyPr>
          <a:lstStyle/>
          <a:p>
            <a:r>
              <a:rPr lang="en-US" sz="3100" cap="all" dirty="0">
                <a:ln w="3175" cmpd="sng">
                  <a:noFill/>
                </a:ln>
                <a:solidFill>
                  <a:prstClr val="white"/>
                </a:solidFill>
                <a:ea typeface="+mj-ea"/>
                <a:cs typeface="+mj-cs"/>
              </a:rPr>
              <a:t>Athletics</a:t>
            </a:r>
          </a:p>
          <a:p>
            <a:r>
              <a:rPr lang="en-US" sz="3100" cap="all" dirty="0">
                <a:ln w="3175" cmpd="sng">
                  <a:noFill/>
                </a:ln>
                <a:solidFill>
                  <a:prstClr val="white"/>
                </a:solidFill>
                <a:ea typeface="+mj-ea"/>
                <a:cs typeface="+mj-cs"/>
              </a:rPr>
              <a:t>Academics</a:t>
            </a:r>
          </a:p>
          <a:p>
            <a:r>
              <a:rPr lang="en-US" sz="3100" cap="all" dirty="0">
                <a:ln w="3175" cmpd="sng">
                  <a:noFill/>
                </a:ln>
                <a:solidFill>
                  <a:prstClr val="white"/>
                </a:solidFill>
                <a:ea typeface="+mj-ea"/>
                <a:cs typeface="+mj-cs"/>
              </a:rPr>
              <a:t>Character</a:t>
            </a:r>
          </a:p>
          <a:p>
            <a:r>
              <a:rPr lang="en-US" sz="3100" cap="all" dirty="0">
                <a:ln w="3175" cmpd="sng">
                  <a:noFill/>
                </a:ln>
                <a:solidFill>
                  <a:prstClr val="white"/>
                </a:solidFill>
                <a:ea typeface="+mj-ea"/>
                <a:cs typeface="+mj-cs"/>
              </a:rPr>
              <a:t>Excellence</a:t>
            </a:r>
            <a:endParaRPr lang="en-US" dirty="0"/>
          </a:p>
        </p:txBody>
      </p:sp>
    </p:spTree>
    <p:extLst>
      <p:ext uri="{BB962C8B-B14F-4D97-AF65-F5344CB8AC3E}">
        <p14:creationId xmlns:p14="http://schemas.microsoft.com/office/powerpoint/2010/main" val="9076659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
              <a:schemeClr val="bg2">
                <a:tint val="97000"/>
                <a:hueMod val="92000"/>
                <a:satMod val="169000"/>
                <a:lumMod val="164000"/>
              </a:schemeClr>
            </a:gs>
            <a:gs pos="100000">
              <a:schemeClr val="accent1">
                <a:lumMod val="50000"/>
              </a:schemeClr>
            </a:gs>
          </a:gsLst>
          <a:lin ang="612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5479" y="1"/>
            <a:ext cx="9914020" cy="6609346"/>
          </a:xfrm>
          <a:prstGeom prst="rect">
            <a:avLst/>
          </a:prstGeom>
        </p:spPr>
      </p:pic>
      <p:sp>
        <p:nvSpPr>
          <p:cNvPr id="5" name="Rectangle 4"/>
          <p:cNvSpPr/>
          <p:nvPr/>
        </p:nvSpPr>
        <p:spPr>
          <a:xfrm>
            <a:off x="4526771" y="4900584"/>
            <a:ext cx="3844321" cy="1015663"/>
          </a:xfrm>
          <a:prstGeom prst="rect">
            <a:avLst/>
          </a:prstGeom>
          <a:noFill/>
        </p:spPr>
        <p:txBody>
          <a:bodyPr wrap="none" lIns="91440" tIns="45720" rIns="91440" bIns="45720">
            <a:spAutoFit/>
          </a:bodyPr>
          <a:lstStyle/>
          <a:p>
            <a:pPr algn="ctr"/>
            <a:r>
              <a:rPr lang="en-US" sz="6000" b="1" cap="none" spc="50" dirty="0">
                <a:ln w="9525" cmpd="sng">
                  <a:solidFill>
                    <a:schemeClr val="tx1"/>
                  </a:solidFill>
                  <a:prstDash val="solid"/>
                </a:ln>
                <a:solidFill>
                  <a:srgbClr val="70AD47">
                    <a:tint val="1000"/>
                  </a:srgbClr>
                </a:solidFill>
                <a:effectLst>
                  <a:glow rad="228600">
                    <a:schemeClr val="accent1">
                      <a:satMod val="175000"/>
                      <a:alpha val="40000"/>
                    </a:schemeClr>
                  </a:glow>
                </a:effectLst>
              </a:rPr>
              <a:t>I am ACE</a:t>
            </a:r>
            <a:r>
              <a:rPr lang="en-US" sz="4400" b="1" cap="none" spc="50" dirty="0">
                <a:ln w="9525" cmpd="sng">
                  <a:solidFill>
                    <a:schemeClr val="accent1"/>
                  </a:solidFill>
                  <a:prstDash val="solid"/>
                </a:ln>
                <a:solidFill>
                  <a:srgbClr val="70AD47">
                    <a:tint val="1000"/>
                  </a:srgbClr>
                </a:solidFill>
                <a:effectLst>
                  <a:glow rad="38100">
                    <a:schemeClr val="accent1">
                      <a:alpha val="40000"/>
                    </a:schemeClr>
                  </a:glow>
                </a:effectLst>
              </a:rPr>
              <a:t> </a:t>
            </a:r>
          </a:p>
        </p:txBody>
      </p:sp>
    </p:spTree>
    <p:extLst>
      <p:ext uri="{BB962C8B-B14F-4D97-AF65-F5344CB8AC3E}">
        <p14:creationId xmlns:p14="http://schemas.microsoft.com/office/powerpoint/2010/main" val="32000028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
              <a:schemeClr val="bg2">
                <a:tint val="97000"/>
                <a:hueMod val="92000"/>
                <a:satMod val="169000"/>
                <a:lumMod val="164000"/>
              </a:schemeClr>
            </a:gs>
            <a:gs pos="100000">
              <a:schemeClr val="accent1">
                <a:lumMod val="50000"/>
              </a:schemeClr>
            </a:gs>
          </a:gsLst>
          <a:lin ang="612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5640" y="208548"/>
            <a:ext cx="9074276" cy="5582652"/>
          </a:xfrm>
          <a:prstGeom prst="rect">
            <a:avLst/>
          </a:prstGeom>
        </p:spPr>
      </p:pic>
      <p:sp>
        <p:nvSpPr>
          <p:cNvPr id="5" name="Rectangle 4"/>
          <p:cNvSpPr/>
          <p:nvPr/>
        </p:nvSpPr>
        <p:spPr>
          <a:xfrm>
            <a:off x="4286139" y="4419321"/>
            <a:ext cx="3844321" cy="1015663"/>
          </a:xfrm>
          <a:prstGeom prst="rect">
            <a:avLst/>
          </a:prstGeom>
          <a:noFill/>
        </p:spPr>
        <p:txBody>
          <a:bodyPr wrap="none" lIns="91440" tIns="45720" rIns="91440" bIns="45720">
            <a:spAutoFit/>
          </a:bodyPr>
          <a:lstStyle/>
          <a:p>
            <a:pPr algn="ctr"/>
            <a:r>
              <a:rPr lang="en-US" sz="6000" b="1" cap="none" spc="50" dirty="0">
                <a:ln w="9525" cmpd="sng">
                  <a:solidFill>
                    <a:schemeClr val="tx1"/>
                  </a:solidFill>
                  <a:prstDash val="solid"/>
                </a:ln>
                <a:solidFill>
                  <a:srgbClr val="70AD47">
                    <a:tint val="1000"/>
                  </a:srgbClr>
                </a:solidFill>
                <a:effectLst>
                  <a:glow rad="228600">
                    <a:schemeClr val="accent1">
                      <a:satMod val="175000"/>
                      <a:alpha val="40000"/>
                    </a:schemeClr>
                  </a:glow>
                </a:effectLst>
              </a:rPr>
              <a:t>I am ACE</a:t>
            </a:r>
            <a:r>
              <a:rPr lang="en-US" sz="4400" b="1" cap="none" spc="50" dirty="0">
                <a:ln w="9525" cmpd="sng">
                  <a:solidFill>
                    <a:schemeClr val="accent1"/>
                  </a:solidFill>
                  <a:prstDash val="solid"/>
                </a:ln>
                <a:solidFill>
                  <a:srgbClr val="70AD47">
                    <a:tint val="1000"/>
                  </a:srgbClr>
                </a:solidFill>
                <a:effectLst>
                  <a:glow rad="38100">
                    <a:schemeClr val="accent1">
                      <a:alpha val="40000"/>
                    </a:schemeClr>
                  </a:glow>
                </a:effectLst>
              </a:rPr>
              <a:t> </a:t>
            </a:r>
          </a:p>
        </p:txBody>
      </p:sp>
    </p:spTree>
    <p:extLst>
      <p:ext uri="{BB962C8B-B14F-4D97-AF65-F5344CB8AC3E}">
        <p14:creationId xmlns:p14="http://schemas.microsoft.com/office/powerpoint/2010/main" val="351991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
              <a:schemeClr val="bg2">
                <a:tint val="97000"/>
                <a:hueMod val="92000"/>
                <a:satMod val="169000"/>
                <a:lumMod val="164000"/>
              </a:schemeClr>
            </a:gs>
            <a:gs pos="100000">
              <a:schemeClr val="accent1">
                <a:lumMod val="5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a:t>Creative strategy</a:t>
            </a:r>
            <a:endParaRPr lang="en-US" sz="3100" dirty="0"/>
          </a:p>
        </p:txBody>
      </p:sp>
      <p:sp>
        <p:nvSpPr>
          <p:cNvPr id="3" name="Subtitle 2"/>
          <p:cNvSpPr>
            <a:spLocks noGrp="1"/>
          </p:cNvSpPr>
          <p:nvPr>
            <p:ph type="subTitle" idx="1"/>
          </p:nvPr>
        </p:nvSpPr>
        <p:spPr>
          <a:xfrm>
            <a:off x="684211" y="3843867"/>
            <a:ext cx="11108395" cy="1947333"/>
          </a:xfrm>
        </p:spPr>
        <p:txBody>
          <a:bodyPr>
            <a:noAutofit/>
          </a:bodyPr>
          <a:lstStyle/>
          <a:p>
            <a:r>
              <a:rPr lang="en-US" sz="3200" b="1" dirty="0">
                <a:solidFill>
                  <a:schemeClr val="tx1"/>
                </a:solidFill>
              </a:rPr>
              <a:t>Media Strategy</a:t>
            </a:r>
          </a:p>
          <a:p>
            <a:r>
              <a:rPr lang="en-US" sz="3200" b="1" dirty="0">
                <a:solidFill>
                  <a:schemeClr val="tx1"/>
                </a:solidFill>
              </a:rPr>
              <a:t>Website, social media, outdoor signage, web events, direct marketing, </a:t>
            </a:r>
            <a:endParaRPr lang="en-US" sz="3200" dirty="0">
              <a:solidFill>
                <a:schemeClr val="tx1"/>
              </a:solidFill>
            </a:endParaRPr>
          </a:p>
        </p:txBody>
      </p:sp>
    </p:spTree>
    <p:extLst>
      <p:ext uri="{BB962C8B-B14F-4D97-AF65-F5344CB8AC3E}">
        <p14:creationId xmlns:p14="http://schemas.microsoft.com/office/powerpoint/2010/main" val="30820056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
              <a:schemeClr val="bg2">
                <a:tint val="97000"/>
                <a:hueMod val="92000"/>
                <a:satMod val="169000"/>
                <a:lumMod val="164000"/>
              </a:schemeClr>
            </a:gs>
            <a:gs pos="100000">
              <a:schemeClr val="accent1">
                <a:lumMod val="5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endParaRPr lang="en-US" sz="3100" dirty="0"/>
          </a:p>
        </p:txBody>
      </p:sp>
      <p:sp>
        <p:nvSpPr>
          <p:cNvPr id="3" name="Subtitle 2"/>
          <p:cNvSpPr>
            <a:spLocks noGrp="1"/>
          </p:cNvSpPr>
          <p:nvPr>
            <p:ph type="subTitle" idx="1"/>
          </p:nvPr>
        </p:nvSpPr>
        <p:spPr>
          <a:xfrm>
            <a:off x="684211" y="3843867"/>
            <a:ext cx="11108395" cy="1947333"/>
          </a:xfrm>
        </p:spPr>
        <p:txBody>
          <a:bodyPr>
            <a:noAutofit/>
          </a:bodyPr>
          <a:lstStyle/>
          <a:p>
            <a:r>
              <a:rPr lang="en-US" sz="3200" b="1" dirty="0">
                <a:solidFill>
                  <a:schemeClr val="tx1"/>
                </a:solidFill>
              </a:rPr>
              <a:t>Media Strategy</a:t>
            </a:r>
            <a:endParaRPr lang="en-US" sz="3200" dirty="0">
              <a:solidFill>
                <a:schemeClr val="tx1"/>
              </a:solidFill>
            </a:endParaRPr>
          </a:p>
        </p:txBody>
      </p:sp>
    </p:spTree>
    <p:extLst>
      <p:ext uri="{BB962C8B-B14F-4D97-AF65-F5344CB8AC3E}">
        <p14:creationId xmlns:p14="http://schemas.microsoft.com/office/powerpoint/2010/main" val="22971013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
              <a:schemeClr val="bg2">
                <a:tint val="97000"/>
                <a:hueMod val="92000"/>
                <a:satMod val="169000"/>
                <a:lumMod val="164000"/>
              </a:schemeClr>
            </a:gs>
            <a:gs pos="100000">
              <a:schemeClr val="accent1">
                <a:lumMod val="5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br>
              <a:rPr lang="en-US" sz="3200" dirty="0"/>
            </a:br>
            <a:endParaRPr lang="en-US" sz="3100" dirty="0"/>
          </a:p>
        </p:txBody>
      </p:sp>
      <p:sp>
        <p:nvSpPr>
          <p:cNvPr id="3" name="Subtitle 2"/>
          <p:cNvSpPr>
            <a:spLocks noGrp="1"/>
          </p:cNvSpPr>
          <p:nvPr>
            <p:ph type="subTitle" idx="1"/>
          </p:nvPr>
        </p:nvSpPr>
        <p:spPr>
          <a:xfrm>
            <a:off x="684212" y="3843867"/>
            <a:ext cx="7373938" cy="1947333"/>
          </a:xfrm>
        </p:spPr>
        <p:txBody>
          <a:bodyPr/>
          <a:lstStyle/>
          <a:p>
            <a:r>
              <a:rPr lang="en-US" dirty="0">
                <a:solidFill>
                  <a:schemeClr val="tx1"/>
                </a:solidFill>
              </a:rPr>
              <a:t>	Web Presence Optimization: Building and optimizing the social media presence</a:t>
            </a:r>
          </a:p>
          <a:p>
            <a:r>
              <a:rPr lang="en-US" dirty="0">
                <a:solidFill>
                  <a:schemeClr val="tx1"/>
                </a:solidFill>
              </a:rPr>
              <a:t>•	Sponsorship Acknowledgement</a:t>
            </a:r>
          </a:p>
        </p:txBody>
      </p:sp>
    </p:spTree>
    <p:extLst>
      <p:ext uri="{BB962C8B-B14F-4D97-AF65-F5344CB8AC3E}">
        <p14:creationId xmlns:p14="http://schemas.microsoft.com/office/powerpoint/2010/main" val="2141176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76808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
              <a:schemeClr val="bg2">
                <a:tint val="97000"/>
                <a:hueMod val="92000"/>
                <a:satMod val="169000"/>
                <a:lumMod val="164000"/>
              </a:schemeClr>
            </a:gs>
            <a:gs pos="100000">
              <a:schemeClr val="accent1">
                <a:lumMod val="5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br>
              <a:rPr lang="en-US" sz="5400" b="1" dirty="0">
                <a:ln w="3175" cmpd="sng">
                  <a:solidFill>
                    <a:srgbClr val="002060"/>
                  </a:solidFill>
                </a:ln>
                <a:solidFill>
                  <a:srgbClr val="FFC000"/>
                </a:solidFill>
                <a:latin typeface="Bookman Old Style" panose="02050604050505020204" pitchFamily="18" charset="0"/>
                <a:ea typeface="MS PMincho" panose="02020600040205080304" pitchFamily="18" charset="-128"/>
                <a:cs typeface="Aharoni" panose="02010803020104030203" pitchFamily="2" charset="-79"/>
              </a:rPr>
            </a:br>
            <a:r>
              <a:rPr lang="en-US" sz="5400" b="1" dirty="0">
                <a:ln w="3175" cmpd="sng">
                  <a:solidFill>
                    <a:srgbClr val="002060"/>
                  </a:solidFill>
                </a:ln>
                <a:solidFill>
                  <a:srgbClr val="FFC000"/>
                </a:solidFill>
                <a:latin typeface="Bookman Old Style" panose="02050604050505020204" pitchFamily="18" charset="0"/>
                <a:ea typeface="MS PMincho" panose="02020600040205080304" pitchFamily="18" charset="-128"/>
                <a:cs typeface="Aharoni" panose="02010803020104030203" pitchFamily="2" charset="-79"/>
              </a:rPr>
              <a:t>A.A.C.E</a:t>
            </a:r>
            <a:br>
              <a:rPr lang="en-US" sz="5400" b="1" dirty="0">
                <a:ln w="3175" cmpd="sng">
                  <a:solidFill>
                    <a:srgbClr val="002060"/>
                  </a:solidFill>
                </a:ln>
                <a:solidFill>
                  <a:srgbClr val="FFC000"/>
                </a:solidFill>
                <a:latin typeface="Bookman Old Style" panose="02050604050505020204" pitchFamily="18" charset="0"/>
                <a:ea typeface="MS PMincho" panose="02020600040205080304" pitchFamily="18" charset="-128"/>
                <a:cs typeface="Aharoni" panose="02010803020104030203" pitchFamily="2" charset="-79"/>
              </a:rPr>
            </a:br>
            <a:endParaRPr lang="en-US" sz="3100" dirty="0"/>
          </a:p>
        </p:txBody>
      </p:sp>
      <p:sp>
        <p:nvSpPr>
          <p:cNvPr id="3" name="Subtitle 2"/>
          <p:cNvSpPr>
            <a:spLocks noGrp="1"/>
          </p:cNvSpPr>
          <p:nvPr>
            <p:ph type="subTitle" idx="1"/>
          </p:nvPr>
        </p:nvSpPr>
        <p:spPr>
          <a:xfrm>
            <a:off x="684212" y="3843867"/>
            <a:ext cx="6400800" cy="2633133"/>
          </a:xfrm>
        </p:spPr>
        <p:txBody>
          <a:bodyPr>
            <a:normAutofit/>
          </a:bodyPr>
          <a:lstStyle/>
          <a:p>
            <a:r>
              <a:rPr lang="en-US" sz="3100" cap="all" dirty="0">
                <a:ln w="3175" cmpd="sng">
                  <a:noFill/>
                </a:ln>
                <a:solidFill>
                  <a:prstClr val="white"/>
                </a:solidFill>
                <a:ea typeface="+mj-ea"/>
                <a:cs typeface="+mj-cs"/>
              </a:rPr>
              <a:t>Athletics</a:t>
            </a:r>
          </a:p>
          <a:p>
            <a:r>
              <a:rPr lang="en-US" sz="3100" cap="all" dirty="0">
                <a:ln w="3175" cmpd="sng">
                  <a:noFill/>
                </a:ln>
                <a:solidFill>
                  <a:prstClr val="white"/>
                </a:solidFill>
                <a:ea typeface="+mj-ea"/>
                <a:cs typeface="+mj-cs"/>
              </a:rPr>
              <a:t>Academics</a:t>
            </a:r>
          </a:p>
          <a:p>
            <a:r>
              <a:rPr lang="en-US" sz="3100" cap="all" dirty="0">
                <a:ln w="3175" cmpd="sng">
                  <a:noFill/>
                </a:ln>
                <a:solidFill>
                  <a:prstClr val="white"/>
                </a:solidFill>
                <a:ea typeface="+mj-ea"/>
                <a:cs typeface="+mj-cs"/>
              </a:rPr>
              <a:t>Character</a:t>
            </a:r>
          </a:p>
          <a:p>
            <a:r>
              <a:rPr lang="en-US" sz="3100" cap="all" dirty="0">
                <a:ln w="3175" cmpd="sng">
                  <a:noFill/>
                </a:ln>
                <a:solidFill>
                  <a:prstClr val="white"/>
                </a:solidFill>
                <a:ea typeface="+mj-ea"/>
                <a:cs typeface="+mj-cs"/>
              </a:rPr>
              <a:t>Excellence</a:t>
            </a:r>
            <a:endParaRPr lang="en-US" dirty="0"/>
          </a:p>
        </p:txBody>
      </p:sp>
      <p:sp>
        <p:nvSpPr>
          <p:cNvPr id="4" name="TextBox 3"/>
          <p:cNvSpPr txBox="1"/>
          <p:nvPr/>
        </p:nvSpPr>
        <p:spPr>
          <a:xfrm>
            <a:off x="4781550" y="3843867"/>
            <a:ext cx="7105650" cy="1569660"/>
          </a:xfrm>
          <a:prstGeom prst="rect">
            <a:avLst/>
          </a:prstGeom>
          <a:noFill/>
        </p:spPr>
        <p:txBody>
          <a:bodyPr wrap="square" rtlCol="0">
            <a:spAutoFit/>
          </a:bodyPr>
          <a:lstStyle/>
          <a:p>
            <a:r>
              <a:rPr lang="en-US" sz="3200" dirty="0"/>
              <a:t>A.A.C.E is</a:t>
            </a:r>
          </a:p>
          <a:p>
            <a:r>
              <a:rPr lang="en-US" sz="3200" dirty="0"/>
              <a:t>“ the resource for student      athletes progressing to college”</a:t>
            </a:r>
          </a:p>
        </p:txBody>
      </p:sp>
    </p:spTree>
    <p:extLst>
      <p:ext uri="{BB962C8B-B14F-4D97-AF65-F5344CB8AC3E}">
        <p14:creationId xmlns:p14="http://schemas.microsoft.com/office/powerpoint/2010/main" val="22243879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
              <a:schemeClr val="bg2">
                <a:tint val="97000"/>
                <a:hueMod val="92000"/>
                <a:satMod val="169000"/>
                <a:lumMod val="164000"/>
              </a:schemeClr>
            </a:gs>
            <a:gs pos="100000">
              <a:schemeClr val="accent1">
                <a:lumMod val="5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br>
              <a:rPr lang="en-US" sz="3200" dirty="0"/>
            </a:br>
            <a:r>
              <a:rPr lang="en-US" sz="3200" dirty="0"/>
              <a:t>Why are we here?</a:t>
            </a:r>
          </a:p>
        </p:txBody>
      </p:sp>
      <p:sp>
        <p:nvSpPr>
          <p:cNvPr id="3" name="Subtitle 2"/>
          <p:cNvSpPr>
            <a:spLocks noGrp="1"/>
          </p:cNvSpPr>
          <p:nvPr>
            <p:ph type="subTitle" idx="1"/>
          </p:nvPr>
        </p:nvSpPr>
        <p:spPr>
          <a:xfrm>
            <a:off x="684212" y="3843867"/>
            <a:ext cx="8001000" cy="1947333"/>
          </a:xfrm>
        </p:spPr>
        <p:txBody>
          <a:bodyPr>
            <a:normAutofit/>
          </a:bodyPr>
          <a:lstStyle/>
          <a:p>
            <a:r>
              <a:rPr lang="en-US" sz="3800" b="1" dirty="0">
                <a:solidFill>
                  <a:schemeClr val="tx1"/>
                </a:solidFill>
              </a:rPr>
              <a:t>A.A.C.E. requires funding for its programs in support of the student athletes  </a:t>
            </a:r>
          </a:p>
          <a:p>
            <a:endParaRPr lang="en-US" sz="3200" dirty="0">
              <a:solidFill>
                <a:schemeClr val="tx1"/>
              </a:solidFill>
            </a:endParaRPr>
          </a:p>
          <a:p>
            <a:endParaRPr lang="en-US" dirty="0"/>
          </a:p>
        </p:txBody>
      </p:sp>
    </p:spTree>
    <p:extLst>
      <p:ext uri="{BB962C8B-B14F-4D97-AF65-F5344CB8AC3E}">
        <p14:creationId xmlns:p14="http://schemas.microsoft.com/office/powerpoint/2010/main" val="32117937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
              <a:schemeClr val="bg2">
                <a:tint val="97000"/>
                <a:hueMod val="92000"/>
                <a:satMod val="169000"/>
                <a:lumMod val="164000"/>
              </a:schemeClr>
            </a:gs>
            <a:gs pos="100000">
              <a:schemeClr val="accent1">
                <a:lumMod val="5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br>
              <a:rPr lang="en-US" sz="3200" dirty="0"/>
            </a:br>
            <a:br>
              <a:rPr lang="en-US" sz="3200" dirty="0"/>
            </a:br>
            <a:r>
              <a:rPr lang="en-US" sz="4400" b="1" dirty="0">
                <a:solidFill>
                  <a:srgbClr val="FFFF00"/>
                </a:solidFill>
              </a:rPr>
              <a:t>Marketing Objective:</a:t>
            </a:r>
            <a:endParaRPr lang="en-US" sz="4400" b="1"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p:cNvSpPr>
            <a:spLocks noGrp="1"/>
          </p:cNvSpPr>
          <p:nvPr>
            <p:ph type="subTitle" idx="1"/>
          </p:nvPr>
        </p:nvSpPr>
        <p:spPr>
          <a:xfrm>
            <a:off x="684212" y="3843867"/>
            <a:ext cx="10934974" cy="2367747"/>
          </a:xfrm>
        </p:spPr>
        <p:txBody>
          <a:bodyPr>
            <a:normAutofit/>
          </a:bodyPr>
          <a:lstStyle/>
          <a:p>
            <a:r>
              <a:rPr lang="en-US" sz="3500" b="1" cap="all" dirty="0">
                <a:ln w="3175" cmpd="sng">
                  <a:noFill/>
                </a:ln>
                <a:solidFill>
                  <a:prstClr val="white"/>
                </a:solidFill>
                <a:ea typeface="+mj-ea"/>
                <a:cs typeface="+mj-cs"/>
              </a:rPr>
              <a:t>TO Obtain donations TO support A.A.C.E.’s Students AGES  8 - 20 expenses IN their trajectory towards college. </a:t>
            </a:r>
          </a:p>
          <a:p>
            <a:endParaRPr lang="en-US" dirty="0"/>
          </a:p>
        </p:txBody>
      </p:sp>
    </p:spTree>
    <p:extLst>
      <p:ext uri="{BB962C8B-B14F-4D97-AF65-F5344CB8AC3E}">
        <p14:creationId xmlns:p14="http://schemas.microsoft.com/office/powerpoint/2010/main" val="6562366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
              <a:schemeClr val="bg2">
                <a:tint val="97000"/>
                <a:hueMod val="92000"/>
                <a:satMod val="169000"/>
                <a:lumMod val="164000"/>
              </a:schemeClr>
            </a:gs>
            <a:gs pos="100000">
              <a:schemeClr val="accent1">
                <a:lumMod val="5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4212" y="1195916"/>
            <a:ext cx="8001000" cy="2971801"/>
          </a:xfrm>
        </p:spPr>
        <p:txBody>
          <a:bodyPr>
            <a:normAutofit/>
          </a:bodyPr>
          <a:lstStyle/>
          <a:p>
            <a:r>
              <a:rPr lang="en-US" sz="3600" b="1" dirty="0">
                <a:solidFill>
                  <a:srgbClr val="FFFF00"/>
                </a:solidFill>
              </a:rPr>
              <a:t>Marketing Strategy</a:t>
            </a:r>
            <a:br>
              <a:rPr lang="en-US" sz="3200" dirty="0"/>
            </a:br>
            <a:endParaRPr lang="en-US" sz="3200" dirty="0"/>
          </a:p>
        </p:txBody>
      </p:sp>
      <p:sp>
        <p:nvSpPr>
          <p:cNvPr id="3" name="Subtitle 2"/>
          <p:cNvSpPr>
            <a:spLocks noGrp="1"/>
          </p:cNvSpPr>
          <p:nvPr>
            <p:ph type="subTitle" idx="1"/>
          </p:nvPr>
        </p:nvSpPr>
        <p:spPr>
          <a:xfrm>
            <a:off x="1311274" y="3796570"/>
            <a:ext cx="7373938" cy="1947333"/>
          </a:xfrm>
        </p:spPr>
        <p:txBody>
          <a:bodyPr/>
          <a:lstStyle/>
          <a:p>
            <a:r>
              <a:rPr lang="en-US" sz="3200" dirty="0">
                <a:solidFill>
                  <a:schemeClr val="tx1"/>
                </a:solidFill>
              </a:rPr>
              <a:t>TARGET AUDIENCE</a:t>
            </a:r>
          </a:p>
          <a:p>
            <a:r>
              <a:rPr lang="en-US" sz="2800" dirty="0">
                <a:solidFill>
                  <a:schemeClr val="tx1"/>
                </a:solidFill>
              </a:rPr>
              <a:t>Who we are directing our message to</a:t>
            </a:r>
          </a:p>
        </p:txBody>
      </p:sp>
      <p:sp>
        <p:nvSpPr>
          <p:cNvPr id="4" name="Rectangle 3"/>
          <p:cNvSpPr/>
          <p:nvPr/>
        </p:nvSpPr>
        <p:spPr>
          <a:xfrm>
            <a:off x="1311274" y="4470883"/>
            <a:ext cx="6096000" cy="1938992"/>
          </a:xfrm>
          <a:prstGeom prst="rect">
            <a:avLst/>
          </a:prstGeom>
        </p:spPr>
        <p:txBody>
          <a:bodyPr>
            <a:spAutoFit/>
          </a:bodyPr>
          <a:lstStyle/>
          <a:p>
            <a:pPr lvl="0">
              <a:spcBef>
                <a:spcPct val="20000"/>
              </a:spcBef>
              <a:spcAft>
                <a:spcPts val="600"/>
              </a:spcAft>
              <a:buClr>
                <a:prstClr val="white"/>
              </a:buClr>
              <a:buSzPct val="80000"/>
            </a:pPr>
            <a:r>
              <a:rPr lang="en-US" sz="2400" dirty="0">
                <a:solidFill>
                  <a:prstClr val="white"/>
                </a:solidFill>
              </a:rPr>
              <a:t>Sources outside the present A.A.C.E. community: individual contributors, retail, commercial, financial institutions and corporate sponsors within designated counties</a:t>
            </a:r>
          </a:p>
        </p:txBody>
      </p:sp>
    </p:spTree>
    <p:extLst>
      <p:ext uri="{BB962C8B-B14F-4D97-AF65-F5344CB8AC3E}">
        <p14:creationId xmlns:p14="http://schemas.microsoft.com/office/powerpoint/2010/main" val="26880902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
              <a:schemeClr val="bg2">
                <a:tint val="97000"/>
                <a:hueMod val="92000"/>
                <a:satMod val="169000"/>
                <a:lumMod val="164000"/>
              </a:schemeClr>
            </a:gs>
            <a:gs pos="100000">
              <a:schemeClr val="accent1">
                <a:lumMod val="5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4211" y="1195916"/>
            <a:ext cx="8001000" cy="2971801"/>
          </a:xfrm>
        </p:spPr>
        <p:txBody>
          <a:bodyPr>
            <a:normAutofit/>
          </a:bodyPr>
          <a:lstStyle/>
          <a:p>
            <a:r>
              <a:rPr lang="en-US" sz="3600" b="1" dirty="0">
                <a:solidFill>
                  <a:srgbClr val="FFFF00"/>
                </a:solidFill>
              </a:rPr>
              <a:t>Marketing Strategy</a:t>
            </a:r>
            <a:br>
              <a:rPr lang="en-US" sz="3200" dirty="0"/>
            </a:br>
            <a:endParaRPr lang="en-US" sz="3100" dirty="0"/>
          </a:p>
        </p:txBody>
      </p:sp>
      <p:sp>
        <p:nvSpPr>
          <p:cNvPr id="3" name="Subtitle 2"/>
          <p:cNvSpPr>
            <a:spLocks noGrp="1"/>
          </p:cNvSpPr>
          <p:nvPr>
            <p:ph type="subTitle" idx="1"/>
          </p:nvPr>
        </p:nvSpPr>
        <p:spPr>
          <a:xfrm>
            <a:off x="668169" y="3940121"/>
            <a:ext cx="11108395" cy="2556932"/>
          </a:xfrm>
        </p:spPr>
        <p:txBody>
          <a:bodyPr>
            <a:noAutofit/>
          </a:bodyPr>
          <a:lstStyle/>
          <a:p>
            <a:r>
              <a:rPr lang="en-US" sz="3200" dirty="0">
                <a:solidFill>
                  <a:schemeClr val="tx1"/>
                </a:solidFill>
              </a:rPr>
              <a:t>CREATIVE STRATEGY</a:t>
            </a:r>
          </a:p>
          <a:p>
            <a:r>
              <a:rPr lang="en-US" sz="2800" dirty="0">
                <a:solidFill>
                  <a:schemeClr val="tx1"/>
                </a:solidFill>
              </a:rPr>
              <a:t>Defines who we are</a:t>
            </a:r>
          </a:p>
          <a:p>
            <a:r>
              <a:rPr lang="en-US" sz="2800" dirty="0">
                <a:solidFill>
                  <a:schemeClr val="tx1"/>
                </a:solidFill>
              </a:rPr>
              <a:t>Why we are worthy of support</a:t>
            </a:r>
          </a:p>
          <a:p>
            <a:r>
              <a:rPr lang="en-US" sz="2800" dirty="0">
                <a:solidFill>
                  <a:schemeClr val="tx1"/>
                </a:solidFill>
              </a:rPr>
              <a:t>How we get the message out</a:t>
            </a:r>
          </a:p>
          <a:p>
            <a:endParaRPr lang="en-US" sz="3200" dirty="0">
              <a:solidFill>
                <a:schemeClr val="tx1"/>
              </a:solidFill>
            </a:endParaRPr>
          </a:p>
          <a:p>
            <a:endParaRPr lang="en-US" sz="3200" dirty="0">
              <a:solidFill>
                <a:schemeClr val="tx1"/>
              </a:solidFill>
            </a:endParaRPr>
          </a:p>
        </p:txBody>
      </p:sp>
    </p:spTree>
    <p:extLst>
      <p:ext uri="{BB962C8B-B14F-4D97-AF65-F5344CB8AC3E}">
        <p14:creationId xmlns:p14="http://schemas.microsoft.com/office/powerpoint/2010/main" val="14504177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
              <a:schemeClr val="bg2">
                <a:tint val="97000"/>
                <a:hueMod val="92000"/>
                <a:satMod val="169000"/>
                <a:lumMod val="164000"/>
              </a:schemeClr>
            </a:gs>
            <a:gs pos="100000">
              <a:schemeClr val="accent1">
                <a:lumMod val="5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1022" y="503097"/>
            <a:ext cx="8001000" cy="2971801"/>
          </a:xfrm>
        </p:spPr>
        <p:txBody>
          <a:bodyPr>
            <a:normAutofit/>
          </a:bodyPr>
          <a:lstStyle/>
          <a:p>
            <a:pPr algn="ctr"/>
            <a:r>
              <a:rPr lang="en-US" sz="3200" b="1" dirty="0"/>
              <a:t>Creative strategy</a:t>
            </a:r>
            <a:br>
              <a:rPr lang="en-US" sz="3200" b="1" dirty="0"/>
            </a:br>
            <a:endParaRPr lang="en-US" sz="3100" b="1" dirty="0"/>
          </a:p>
        </p:txBody>
      </p:sp>
      <p:sp>
        <p:nvSpPr>
          <p:cNvPr id="3" name="Subtitle 2"/>
          <p:cNvSpPr>
            <a:spLocks noGrp="1"/>
          </p:cNvSpPr>
          <p:nvPr>
            <p:ph type="subTitle" idx="1"/>
          </p:nvPr>
        </p:nvSpPr>
        <p:spPr>
          <a:xfrm>
            <a:off x="727325" y="3271364"/>
            <a:ext cx="11108395" cy="1947333"/>
          </a:xfrm>
        </p:spPr>
        <p:txBody>
          <a:bodyPr>
            <a:noAutofit/>
          </a:bodyPr>
          <a:lstStyle/>
          <a:p>
            <a:pPr algn="ctr"/>
            <a:r>
              <a:rPr lang="en-US" sz="3200" dirty="0">
                <a:solidFill>
                  <a:schemeClr val="tx1"/>
                </a:solidFill>
              </a:rPr>
              <a:t>Graphic Strategy</a:t>
            </a:r>
          </a:p>
          <a:p>
            <a:pPr algn="ctr"/>
            <a:r>
              <a:rPr lang="en-US" sz="3200" dirty="0">
                <a:solidFill>
                  <a:schemeClr val="tx1"/>
                </a:solidFill>
              </a:rPr>
              <a:t>Message Strategy </a:t>
            </a:r>
          </a:p>
          <a:p>
            <a:pPr algn="ctr"/>
            <a:r>
              <a:rPr lang="en-US" sz="3200" dirty="0">
                <a:solidFill>
                  <a:schemeClr val="tx1"/>
                </a:solidFill>
              </a:rPr>
              <a:t>Media Strategy</a:t>
            </a:r>
          </a:p>
        </p:txBody>
      </p:sp>
    </p:spTree>
    <p:extLst>
      <p:ext uri="{BB962C8B-B14F-4D97-AF65-F5344CB8AC3E}">
        <p14:creationId xmlns:p14="http://schemas.microsoft.com/office/powerpoint/2010/main" val="11814634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3">
                                            <p:txEl>
                                              <p:pRg st="1" end="1"/>
                                            </p:txEl>
                                          </p:spTgt>
                                        </p:tgtEl>
                                      </p:cBhvr>
                                    </p:animEffect>
                                    <p:set>
                                      <p:cBhvr>
                                        <p:cTn id="33" dur="1" fill="hold">
                                          <p:stCondLst>
                                            <p:cond delay="499"/>
                                          </p:stCondLst>
                                        </p:cTn>
                                        <p:tgtEl>
                                          <p:spTgt spid="3">
                                            <p:txEl>
                                              <p:pRg st="1" end="1"/>
                                            </p:txEl>
                                          </p:spTgt>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3">
                                            <p:txEl>
                                              <p:pRg st="2" end="2"/>
                                            </p:txEl>
                                          </p:spTgt>
                                        </p:tgtEl>
                                      </p:cBhvr>
                                    </p:animEffect>
                                    <p:set>
                                      <p:cBhvr>
                                        <p:cTn id="36"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4024</TotalTime>
  <Words>2271</Words>
  <Application>Microsoft Office PowerPoint</Application>
  <PresentationFormat>Widescreen</PresentationFormat>
  <Paragraphs>206</Paragraphs>
  <Slides>35</Slides>
  <Notes>35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Aharoni</vt:lpstr>
      <vt:lpstr>Bookman Old Style</vt:lpstr>
      <vt:lpstr>Calibri</vt:lpstr>
      <vt:lpstr>Century Gothic</vt:lpstr>
      <vt:lpstr>Forte</vt:lpstr>
      <vt:lpstr>MS PMincho</vt:lpstr>
      <vt:lpstr>Segoe UI Black</vt:lpstr>
      <vt:lpstr>Times New Roman</vt:lpstr>
      <vt:lpstr>Wingdings 3</vt:lpstr>
      <vt:lpstr>Slice</vt:lpstr>
      <vt:lpstr>PowerPoint Presentation</vt:lpstr>
      <vt:lpstr>PowerPoint Presentation</vt:lpstr>
      <vt:lpstr> A.A.C.E </vt:lpstr>
      <vt:lpstr> A.A.C.E </vt:lpstr>
      <vt:lpstr> Why are we here?</vt:lpstr>
      <vt:lpstr>  Marketing Objective:</vt:lpstr>
      <vt:lpstr>Marketing Strategy </vt:lpstr>
      <vt:lpstr>Marketing Strategy </vt:lpstr>
      <vt:lpstr>Creative strategy </vt:lpstr>
      <vt:lpstr>The A.A.C.E. MISSION   TO BE the resource for student athletes progressing to college    </vt:lpstr>
      <vt:lpstr>PowerPoint Presentation</vt:lpstr>
      <vt:lpstr>THE A.A.C.E. MISSION:  To instill a culture of personal, Academic and Athletic achievement for lifelong success in today’s youth.    </vt:lpstr>
      <vt:lpstr> </vt:lpstr>
      <vt:lpstr> </vt:lpstr>
      <vt:lpstr> </vt:lpstr>
      <vt:lpstr>PowerPoint Presentation</vt:lpstr>
      <vt:lpstr>PowerPoint Presentation</vt:lpstr>
      <vt:lpstr> </vt:lpstr>
      <vt:lpstr> </vt:lpstr>
      <vt:lpstr>PowerPoint Presentation</vt:lpstr>
      <vt:lpstr>PowerPoint Presentation</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Creative strategy</vt:lpstr>
      <vt:lpstr>PowerPoint Presentation</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Liza Alsina</dc:creator>
  <cp:lastModifiedBy>Liza Alsina</cp:lastModifiedBy>
  <cp:revision>202</cp:revision>
  <cp:lastPrinted>2015-10-02T03:40:10Z</cp:lastPrinted>
  <dcterms:created xsi:type="dcterms:W3CDTF">2015-09-11T20:48:12Z</dcterms:created>
  <dcterms:modified xsi:type="dcterms:W3CDTF">2016-05-07T14:10:02Z</dcterms:modified>
</cp:coreProperties>
</file>